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190"/>
  </p:notesMasterIdLst>
  <p:handoutMasterIdLst>
    <p:handoutMasterId r:id="rId191"/>
  </p:handoutMasterIdLst>
  <p:sldIdLst>
    <p:sldId id="256" r:id="rId2"/>
    <p:sldId id="272" r:id="rId3"/>
    <p:sldId id="274" r:id="rId4"/>
    <p:sldId id="278" r:id="rId5"/>
    <p:sldId id="277" r:id="rId6"/>
    <p:sldId id="279" r:id="rId7"/>
    <p:sldId id="280" r:id="rId8"/>
    <p:sldId id="281" r:id="rId9"/>
    <p:sldId id="282" r:id="rId10"/>
    <p:sldId id="283" r:id="rId11"/>
    <p:sldId id="273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60" r:id="rId79"/>
    <p:sldId id="361" r:id="rId80"/>
    <p:sldId id="362" r:id="rId81"/>
    <p:sldId id="363" r:id="rId82"/>
    <p:sldId id="364" r:id="rId83"/>
    <p:sldId id="365" r:id="rId84"/>
    <p:sldId id="366" r:id="rId85"/>
    <p:sldId id="367" r:id="rId86"/>
    <p:sldId id="368" r:id="rId87"/>
    <p:sldId id="369" r:id="rId88"/>
    <p:sldId id="370" r:id="rId89"/>
    <p:sldId id="371" r:id="rId90"/>
    <p:sldId id="372" r:id="rId91"/>
    <p:sldId id="373" r:id="rId92"/>
    <p:sldId id="374" r:id="rId93"/>
    <p:sldId id="375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89" r:id="rId108"/>
    <p:sldId id="390" r:id="rId109"/>
    <p:sldId id="391" r:id="rId110"/>
    <p:sldId id="392" r:id="rId111"/>
    <p:sldId id="393" r:id="rId112"/>
    <p:sldId id="394" r:id="rId113"/>
    <p:sldId id="395" r:id="rId114"/>
    <p:sldId id="396" r:id="rId115"/>
    <p:sldId id="397" r:id="rId116"/>
    <p:sldId id="398" r:id="rId117"/>
    <p:sldId id="399" r:id="rId118"/>
    <p:sldId id="400" r:id="rId119"/>
    <p:sldId id="401" r:id="rId120"/>
    <p:sldId id="402" r:id="rId121"/>
    <p:sldId id="403" r:id="rId122"/>
    <p:sldId id="404" r:id="rId123"/>
    <p:sldId id="405" r:id="rId124"/>
    <p:sldId id="406" r:id="rId125"/>
    <p:sldId id="407" r:id="rId126"/>
    <p:sldId id="408" r:id="rId127"/>
    <p:sldId id="409" r:id="rId128"/>
    <p:sldId id="410" r:id="rId129"/>
    <p:sldId id="411" r:id="rId130"/>
    <p:sldId id="412" r:id="rId131"/>
    <p:sldId id="413" r:id="rId132"/>
    <p:sldId id="414" r:id="rId133"/>
    <p:sldId id="415" r:id="rId134"/>
    <p:sldId id="416" r:id="rId135"/>
    <p:sldId id="417" r:id="rId136"/>
    <p:sldId id="418" r:id="rId137"/>
    <p:sldId id="419" r:id="rId138"/>
    <p:sldId id="420" r:id="rId139"/>
    <p:sldId id="421" r:id="rId140"/>
    <p:sldId id="422" r:id="rId141"/>
    <p:sldId id="423" r:id="rId142"/>
    <p:sldId id="424" r:id="rId143"/>
    <p:sldId id="425" r:id="rId144"/>
    <p:sldId id="426" r:id="rId145"/>
    <p:sldId id="427" r:id="rId146"/>
    <p:sldId id="428" r:id="rId147"/>
    <p:sldId id="429" r:id="rId148"/>
    <p:sldId id="430" r:id="rId149"/>
    <p:sldId id="431" r:id="rId150"/>
    <p:sldId id="432" r:id="rId151"/>
    <p:sldId id="433" r:id="rId152"/>
    <p:sldId id="434" r:id="rId153"/>
    <p:sldId id="435" r:id="rId154"/>
    <p:sldId id="436" r:id="rId155"/>
    <p:sldId id="437" r:id="rId156"/>
    <p:sldId id="438" r:id="rId157"/>
    <p:sldId id="439" r:id="rId158"/>
    <p:sldId id="440" r:id="rId159"/>
    <p:sldId id="441" r:id="rId160"/>
    <p:sldId id="442" r:id="rId161"/>
    <p:sldId id="443" r:id="rId162"/>
    <p:sldId id="444" r:id="rId163"/>
    <p:sldId id="445" r:id="rId164"/>
    <p:sldId id="446" r:id="rId165"/>
    <p:sldId id="447" r:id="rId166"/>
    <p:sldId id="448" r:id="rId167"/>
    <p:sldId id="449" r:id="rId168"/>
    <p:sldId id="450" r:id="rId169"/>
    <p:sldId id="451" r:id="rId170"/>
    <p:sldId id="452" r:id="rId171"/>
    <p:sldId id="453" r:id="rId172"/>
    <p:sldId id="454" r:id="rId173"/>
    <p:sldId id="455" r:id="rId174"/>
    <p:sldId id="456" r:id="rId175"/>
    <p:sldId id="457" r:id="rId176"/>
    <p:sldId id="458" r:id="rId177"/>
    <p:sldId id="459" r:id="rId178"/>
    <p:sldId id="460" r:id="rId179"/>
    <p:sldId id="461" r:id="rId180"/>
    <p:sldId id="462" r:id="rId181"/>
    <p:sldId id="463" r:id="rId182"/>
    <p:sldId id="464" r:id="rId183"/>
    <p:sldId id="465" r:id="rId184"/>
    <p:sldId id="466" r:id="rId185"/>
    <p:sldId id="467" r:id="rId186"/>
    <p:sldId id="468" r:id="rId187"/>
    <p:sldId id="469" r:id="rId188"/>
    <p:sldId id="470" r:id="rId1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B46"/>
    <a:srgbClr val="E8BF89"/>
    <a:srgbClr val="070708"/>
    <a:srgbClr val="363433"/>
    <a:srgbClr val="333944"/>
    <a:srgbClr val="0F0E13"/>
    <a:srgbClr val="2326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528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0" d="100"/>
          <a:sy n="110" d="100"/>
        </p:scale>
        <p:origin x="156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handoutMaster" Target="handoutMasters/handoutMaster1.xml"/><Relationship Id="rId196" Type="http://schemas.microsoft.com/office/2015/10/relationships/revisionInfo" Target="revisionInfo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ableStyles" Target="tableStyles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AD422-0CE2-7345-9C9C-5AE431B01D98}" type="datetimeFigureOut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7/25/2017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AF04-A4AB-394B-8174-0452DE40444D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78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9F5593C2-BB06-FE4C-A097-5F24D72EFBBA}" type="datetimeFigureOut">
              <a:rPr lang="en-US" altLang="ko-KR" smtClean="0"/>
              <a:pPr/>
              <a:t>7/25/2017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BCC0F5F-2408-184D-BCB4-04B8D7BCC9C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8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4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8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35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863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9500" y="3049433"/>
            <a:ext cx="7493000" cy="754988"/>
          </a:xfrm>
        </p:spPr>
        <p:txBody>
          <a:bodyPr lIns="0" rIns="0" anchor="ctr">
            <a:norm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3400" b="1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BLACK AND WHITE BASIC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9500" y="3942925"/>
            <a:ext cx="7493000" cy="457626"/>
          </a:xfrm>
        </p:spPr>
        <p:txBody>
          <a:bodyPr lIns="0" rIns="0" anchor="ctr"/>
          <a:lstStyle>
            <a:lvl1pPr marL="0" indent="0" algn="dist">
              <a:buFont typeface="Arial" panose="020B0604020202020204" pitchFamily="34" charset="0"/>
              <a:buNone/>
              <a:defRPr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POWERPOINT TEMPLATE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5440" y="4944685"/>
            <a:ext cx="1341120" cy="631614"/>
          </a:xfr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DESIGNED BY</a:t>
            </a:r>
          </a:p>
          <a:p>
            <a:r>
              <a:rPr lang="en-US" dirty="0"/>
              <a:t>L@RGO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2" hasCustomPrompt="1"/>
          </p:nvPr>
        </p:nvSpPr>
        <p:spPr>
          <a:xfrm>
            <a:off x="2349500" y="2483503"/>
            <a:ext cx="7493000" cy="450116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ko-KR" altLang="en-US" sz="1600" b="0" baseline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  <a:cs typeface="+mj-cs"/>
              </a:defRPr>
            </a:lvl1pPr>
            <a:lvl2pPr>
              <a:defRPr lang="ko-KR" altLang="en-US" sz="1400" smtClean="0">
                <a:solidFill>
                  <a:schemeClr val="bg1"/>
                </a:solidFill>
              </a:defRPr>
            </a:lvl2pPr>
            <a:lvl3pPr>
              <a:defRPr lang="ko-KR" altLang="en-US" sz="1200" smtClean="0">
                <a:solidFill>
                  <a:schemeClr val="bg1"/>
                </a:solidFill>
              </a:defRPr>
            </a:lvl3pPr>
            <a:lvl4pPr>
              <a:defRPr lang="ko-KR" altLang="en-US" sz="1100" smtClean="0">
                <a:solidFill>
                  <a:schemeClr val="bg1"/>
                </a:solidFill>
              </a:defRPr>
            </a:lvl4pPr>
            <a:lvl5pPr>
              <a:defRPr lang="ko-KR" altLang="en-US" sz="1100">
                <a:solidFill>
                  <a:schemeClr val="bg1"/>
                </a:solidFill>
              </a:defRPr>
            </a:lvl5pPr>
          </a:lstStyle>
          <a:p>
            <a:pPr lvl="0" algn="ctr">
              <a:lnSpc>
                <a:spcPct val="100000"/>
              </a:lnSpc>
              <a:spcBef>
                <a:spcPct val="0"/>
              </a:spcBef>
            </a:pPr>
            <a:r>
              <a:rPr lang="en-US" altLang="ko-KR" dirty="0"/>
              <a:t>YOUR LOGO HERE</a:t>
            </a:r>
            <a:endParaRPr lang="ko-KR" altLang="en-US" dirty="0"/>
          </a:p>
        </p:txBody>
      </p:sp>
      <p:sp>
        <p:nvSpPr>
          <p:cNvPr id="20" name="내용 개체 틀 19"/>
          <p:cNvSpPr>
            <a:spLocks noGrp="1"/>
          </p:cNvSpPr>
          <p:nvPr>
            <p:ph sz="quarter" idx="13" hasCustomPrompt="1"/>
          </p:nvPr>
        </p:nvSpPr>
        <p:spPr>
          <a:xfrm>
            <a:off x="5425018" y="6229350"/>
            <a:ext cx="1341967" cy="628650"/>
          </a:xfrm>
        </p:spPr>
        <p:txBody>
          <a:bodyPr/>
          <a:lstStyle>
            <a:lvl1pPr algn="ctr">
              <a:lnSpc>
                <a:spcPct val="100000"/>
              </a:lnSpc>
              <a:defRPr sz="2000">
                <a:ln>
                  <a:solidFill>
                    <a:schemeClr val="tx1">
                      <a:alpha val="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LOGO2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002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885" y="488112"/>
            <a:ext cx="10967581" cy="488202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spc="-90" baseline="0" dirty="0">
                <a:solidFill>
                  <a:srgbClr val="373B46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79" y="1270763"/>
            <a:ext cx="10959287" cy="450883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504353" y="1152295"/>
            <a:ext cx="274624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114179" y="1840112"/>
            <a:ext cx="10959287" cy="492378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15CB2B-6200-446C-823D-CEE7F1D561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11E5B7-5E46-4178-BA03-FAC8DC9CA82A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526A859-7203-4142-8828-C4490672D7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41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2">
          <p15:clr>
            <a:srgbClr val="FBAE40"/>
          </p15:clr>
        </p15:guide>
        <p15:guide id="3" pos="6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504353" y="1152295"/>
            <a:ext cx="274624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114179" y="152400"/>
            <a:ext cx="10959287" cy="6611497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15CB2B-6200-446C-823D-CEE7F1D561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11E5B7-5E46-4178-BA03-FAC8DC9CA82A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77B3129-57F0-4066-ACE0-5C0A4DE760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16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2">
          <p15:clr>
            <a:srgbClr val="FBAE40"/>
          </p15:clr>
        </p15:guide>
        <p15:guide id="3" pos="6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8"/>
          <p:cNvSpPr txBox="1">
            <a:spLocks/>
          </p:cNvSpPr>
          <p:nvPr userDrawn="1"/>
        </p:nvSpPr>
        <p:spPr>
          <a:xfrm>
            <a:off x="1223132" y="140941"/>
            <a:ext cx="10799837" cy="6576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sz="1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885" y="488112"/>
            <a:ext cx="11016446" cy="488202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spc="-90" baseline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79" y="1270763"/>
            <a:ext cx="11008152" cy="450883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504353" y="1152295"/>
            <a:ext cx="274624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114179" y="1840112"/>
            <a:ext cx="11008152" cy="492378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415748-DD88-48F8-8A43-DB52F72AA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15B9F27-0E97-4FBA-B319-FB0959140477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A90E0E4-FD1F-4C37-A678-FBDA6CEB9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16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72" userDrawn="1">
          <p15:clr>
            <a:srgbClr val="FBAE40"/>
          </p15:clr>
        </p15:guide>
        <p15:guide id="3" pos="69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8"/>
          <p:cNvSpPr txBox="1">
            <a:spLocks/>
          </p:cNvSpPr>
          <p:nvPr userDrawn="1"/>
        </p:nvSpPr>
        <p:spPr>
          <a:xfrm>
            <a:off x="1223132" y="140941"/>
            <a:ext cx="10799837" cy="6576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sz="1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468843" y="265230"/>
            <a:ext cx="10306597" cy="6286157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415748-DD88-48F8-8A43-DB52F72AA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15B9F27-0E97-4FBA-B319-FB0959140477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0C13312E-767A-4BCD-AA03-CF8F97FCF2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95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2">
          <p15:clr>
            <a:srgbClr val="FBAE40"/>
          </p15:clr>
        </p15:guide>
        <p15:guide id="3" pos="6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2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61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3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12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8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55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7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90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79F33ED0-BB53-40D6-86C9-526C8F33B5AF}" type="datetimeFigureOut">
              <a:rPr lang="ko-KR" altLang="en-US" smtClean="0"/>
              <a:pPr/>
              <a:t>2017-07-25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87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3" r:id="rId15"/>
    <p:sldLayoutId id="214748367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rchypark.github.io/data_camp_dabrp" TargetMode="External"/><Relationship Id="rId2" Type="http://schemas.openxmlformats.org/officeDocument/2006/relationships/hyperlink" Target="https://mrchypark.github.io/kisa_finR" TargetMode="External"/><Relationship Id="rId1" Type="http://schemas.openxmlformats.org/officeDocument/2006/relationships/slideLayout" Target="../slideLayouts/slideLayout1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524000" y="2250040"/>
            <a:ext cx="9144000" cy="2342508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20" name="제목 19"/>
          <p:cNvSpPr>
            <a:spLocks noGrp="1"/>
          </p:cNvSpPr>
          <p:nvPr>
            <p:ph type="ctrTitle"/>
          </p:nvPr>
        </p:nvSpPr>
        <p:spPr>
          <a:xfrm>
            <a:off x="2158423" y="3317286"/>
            <a:ext cx="7875155" cy="754988"/>
          </a:xfrm>
        </p:spPr>
        <p:txBody>
          <a:bodyPr>
            <a:normAutofit/>
          </a:bodyPr>
          <a:lstStyle/>
          <a:p>
            <a:r>
              <a:rPr lang="ko-KR" altLang="en-US" b="0" dirty="0"/>
              <a:t>금융데이터 분석을 위한 </a:t>
            </a:r>
            <a:r>
              <a:rPr lang="en-US" altLang="ko-KR" b="0" dirty="0"/>
              <a:t>R</a:t>
            </a:r>
            <a:r>
              <a:rPr lang="ko-KR" altLang="en-US" b="0" dirty="0"/>
              <a:t>을 이용한 개발 입문</a:t>
            </a:r>
            <a:endParaRPr lang="ko-KR" altLang="en-US" b="0" dirty="0">
              <a:latin typeface="나눔바른고딕" panose="020B0603020101020101" pitchFamily="50" charset="-127"/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5164917" y="4944685"/>
            <a:ext cx="1862166" cy="631614"/>
          </a:xfrm>
        </p:spPr>
        <p:txBody>
          <a:bodyPr/>
          <a:lstStyle/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박찬엽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연구원</a:t>
            </a:r>
            <a:endParaRPr lang="en-US" sz="2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642938-457C-46C7-9590-42E7769EE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62" y="628410"/>
            <a:ext cx="1192477" cy="119247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AC47CE-967A-4449-BAA7-0A52A0C9023B}"/>
              </a:ext>
            </a:extLst>
          </p:cNvPr>
          <p:cNvCxnSpPr>
            <a:cxnSpLocks/>
          </p:cNvCxnSpPr>
          <p:nvPr/>
        </p:nvCxnSpPr>
        <p:spPr>
          <a:xfrm>
            <a:off x="5872018" y="3008901"/>
            <a:ext cx="447964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91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Help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`?</a:t>
            </a:r>
            <a:r>
              <a:rPr lang="ko-KR" altLang="en-US" dirty="0" err="1"/>
              <a:t>함수명</a:t>
            </a:r>
            <a:r>
              <a:rPr lang="en-US" altLang="ko-KR" dirty="0"/>
              <a:t>` </a:t>
            </a:r>
            <a:r>
              <a:rPr lang="ko-KR" altLang="en-US" dirty="0"/>
              <a:t>이나 </a:t>
            </a:r>
            <a:r>
              <a:rPr lang="en-US" altLang="ko-KR" dirty="0"/>
              <a:t>`help("</a:t>
            </a:r>
            <a:r>
              <a:rPr lang="ko-KR" altLang="en-US" dirty="0" err="1"/>
              <a:t>함수명</a:t>
            </a:r>
            <a:r>
              <a:rPr lang="en-US" altLang="ko-KR" dirty="0"/>
              <a:t>")`</a:t>
            </a:r>
            <a:r>
              <a:rPr lang="ko-KR" altLang="en-US" dirty="0"/>
              <a:t>으로 함수의 설명서를 볼 수 있는 공간</a:t>
            </a:r>
          </a:p>
        </p:txBody>
      </p:sp>
      <p:pic>
        <p:nvPicPr>
          <p:cNvPr id="6146" name="Picture 2" descr="help창">
            <a:extLst>
              <a:ext uri="{FF2B5EF4-FFF2-40B4-BE49-F238E27FC236}">
                <a16:creationId xmlns:a16="http://schemas.microsoft.com/office/drawing/2014/main" id="{8BA6911D-EB61-48F1-BE48-6F752901BBB8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29634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23">
            <a:extLst>
              <a:ext uri="{FF2B5EF4-FFF2-40B4-BE49-F238E27FC236}">
                <a16:creationId xmlns:a16="http://schemas.microsoft.com/office/drawing/2014/main" id="{93A42A1E-67B9-412A-8F4E-2788B561D8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0E5D6F9-7003-4B88-A28A-65DFEA280C5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107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24">
            <a:extLst>
              <a:ext uri="{FF2B5EF4-FFF2-40B4-BE49-F238E27FC236}">
                <a16:creationId xmlns:a16="http://schemas.microsoft.com/office/drawing/2014/main" id="{C45FFBB1-E201-43AB-A01C-38025A2EB9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0422216-875B-45C9-9450-40837FA75B6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72139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25">
            <a:extLst>
              <a:ext uri="{FF2B5EF4-FFF2-40B4-BE49-F238E27FC236}">
                <a16:creationId xmlns:a16="http://schemas.microsoft.com/office/drawing/2014/main" id="{5FB4A829-D6C5-48AE-91A6-61DAE1620F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95D793-4CFF-4DE9-98F9-6E5A015ED0D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027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26">
            <a:extLst>
              <a:ext uri="{FF2B5EF4-FFF2-40B4-BE49-F238E27FC236}">
                <a16:creationId xmlns:a16="http://schemas.microsoft.com/office/drawing/2014/main" id="{2EB0A4B9-BF40-4721-9FF2-69EC922002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8C2B573-AF94-4A5F-B121-AC7A85E3DFF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2118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27">
            <a:extLst>
              <a:ext uri="{FF2B5EF4-FFF2-40B4-BE49-F238E27FC236}">
                <a16:creationId xmlns:a16="http://schemas.microsoft.com/office/drawing/2014/main" id="{961B1F85-2B76-49A0-B64B-FC890E9CC9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2C1A84-FCC7-4487-9BB0-7BAD763D4B5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5460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28">
            <a:extLst>
              <a:ext uri="{FF2B5EF4-FFF2-40B4-BE49-F238E27FC236}">
                <a16:creationId xmlns:a16="http://schemas.microsoft.com/office/drawing/2014/main" id="{D05C4ED9-2EA4-4F42-B236-9CB23FB937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277AA15-EF30-4E3C-BA58-57FA148C007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922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29">
            <a:extLst>
              <a:ext uri="{FF2B5EF4-FFF2-40B4-BE49-F238E27FC236}">
                <a16:creationId xmlns:a16="http://schemas.microsoft.com/office/drawing/2014/main" id="{29FBBAAD-A688-4140-8E68-60C484BC10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EAC849E-834E-456F-9411-88B43224B3F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7675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30">
            <a:extLst>
              <a:ext uri="{FF2B5EF4-FFF2-40B4-BE49-F238E27FC236}">
                <a16:creationId xmlns:a16="http://schemas.microsoft.com/office/drawing/2014/main" id="{9F94A02C-DA6E-4927-BD93-62A21CCE08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F7243A5-E190-48BE-996A-2E932D8D1A7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6889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31">
            <a:extLst>
              <a:ext uri="{FF2B5EF4-FFF2-40B4-BE49-F238E27FC236}">
                <a16:creationId xmlns:a16="http://schemas.microsoft.com/office/drawing/2014/main" id="{552326B3-5E45-4411-A16C-CEE803C99B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2D8623-DE36-4F25-BBD9-DA3C4F6B212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3976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32">
            <a:extLst>
              <a:ext uri="{FF2B5EF4-FFF2-40B4-BE49-F238E27FC236}">
                <a16:creationId xmlns:a16="http://schemas.microsoft.com/office/drawing/2014/main" id="{599BA53D-A973-4A32-B273-5FFB686398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BC702E2-383E-498A-9815-D4B972447EC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70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108555-9C56-4CCD-AEE0-47C97A45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BASIC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F57145-3105-4037-9161-7D1AC53C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6" y="1270763"/>
            <a:ext cx="10743430" cy="450883"/>
          </a:xfrm>
        </p:spPr>
        <p:txBody>
          <a:bodyPr/>
          <a:lstStyle/>
          <a:p>
            <a:pPr algn="l"/>
            <a:r>
              <a:rPr lang="ko-KR" altLang="en-US" dirty="0"/>
              <a:t>객체를 선언하여 사용하기 </a:t>
            </a:r>
            <a:r>
              <a:rPr lang="en-US" altLang="ko-KR" dirty="0"/>
              <a:t>(&lt;-)</a:t>
            </a:r>
            <a:endParaRPr lang="ko-KR" altLang="en-US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3D30C28-1C72-4DA5-A4A3-2FEA79572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5" y="1840112"/>
            <a:ext cx="10418619" cy="1107996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&lt;- 10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10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EEC03BDA-A2DF-4AA6-A365-3AF8FC03F34D}"/>
              </a:ext>
            </a:extLst>
          </p:cNvPr>
          <p:cNvSpPr txBox="1">
            <a:spLocks/>
          </p:cNvSpPr>
          <p:nvPr/>
        </p:nvSpPr>
        <p:spPr>
          <a:xfrm>
            <a:off x="1330036" y="3066574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/>
              <a:t>= </a:t>
            </a:r>
            <a:r>
              <a:rPr lang="ko-KR" altLang="en-US"/>
              <a:t>가 같다라는 뜻이 아닙니다</a:t>
            </a:r>
            <a:r>
              <a:rPr lang="en-US" altLang="ko-KR"/>
              <a:t>. &lt;- </a:t>
            </a:r>
            <a:r>
              <a:rPr lang="ko-KR" altLang="en-US"/>
              <a:t>와 같이 객체를 선언한다는 뜻입니다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453AC52E-A627-4DDF-955C-B5626B008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5" y="3635923"/>
            <a:ext cx="10418619" cy="1107996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10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10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내용 개체 틀 4">
            <a:extLst>
              <a:ext uri="{FF2B5EF4-FFF2-40B4-BE49-F238E27FC236}">
                <a16:creationId xmlns:a16="http://schemas.microsoft.com/office/drawing/2014/main" id="{634B3FAF-FF08-4798-9D3F-E1B35F8C78CC}"/>
              </a:ext>
            </a:extLst>
          </p:cNvPr>
          <p:cNvSpPr txBox="1">
            <a:spLocks/>
          </p:cNvSpPr>
          <p:nvPr/>
        </p:nvSpPr>
        <p:spPr>
          <a:xfrm>
            <a:off x="1330035" y="4862385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같다는 뜻은 </a:t>
            </a:r>
            <a:r>
              <a:rPr lang="en-US" altLang="ko-KR" dirty="0"/>
              <a:t>== </a:t>
            </a:r>
            <a:r>
              <a:rPr lang="ko-KR" altLang="en-US" dirty="0"/>
              <a:t>이렇게 </a:t>
            </a:r>
            <a:r>
              <a:rPr lang="en-US" altLang="ko-KR" dirty="0"/>
              <a:t>=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개 사용해야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97A9C0E7-BD66-4266-8A94-8F94FD80B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5418387"/>
            <a:ext cx="10418618" cy="738664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>
                <a:solidFill>
                  <a:srgbClr val="FC6F09"/>
                </a:solidFill>
                <a:latin typeface="Lucida Console" panose="020B0609040504020204" pitchFamily="49" charset="0"/>
              </a:rPr>
              <a:t>&gt; </a:t>
            </a:r>
            <a:r>
              <a:rPr lang="ko-KR" altLang="ko-KR" sz="2400" dirty="0" err="1">
                <a:solidFill>
                  <a:srgbClr val="FC6F09"/>
                </a:solidFill>
                <a:latin typeface="Lucida Console" panose="020B0609040504020204" pitchFamily="49" charset="0"/>
              </a:rPr>
              <a:t>a</a:t>
            </a:r>
            <a:r>
              <a:rPr lang="ko-KR" altLang="ko-KR" sz="2400" dirty="0">
                <a:solidFill>
                  <a:srgbClr val="FC6F09"/>
                </a:solidFill>
                <a:latin typeface="Lucida Console" panose="020B0609040504020204" pitchFamily="49" charset="0"/>
              </a:rPr>
              <a:t> == 10 </a:t>
            </a:r>
            <a:endParaRPr lang="en-US" altLang="ko-KR" sz="2400" dirty="0">
              <a:solidFill>
                <a:srgbClr val="FC6F09"/>
              </a:solidFill>
              <a:latin typeface="Lucida Console" panose="020B060904050402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>
                <a:solidFill>
                  <a:srgbClr val="E6E1DC"/>
                </a:solidFill>
                <a:latin typeface="Lucida Console" panose="020B0609040504020204" pitchFamily="49" charset="0"/>
              </a:rPr>
              <a:t>[1] TRUE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356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33">
            <a:extLst>
              <a:ext uri="{FF2B5EF4-FFF2-40B4-BE49-F238E27FC236}">
                <a16:creationId xmlns:a16="http://schemas.microsoft.com/office/drawing/2014/main" id="{1F9E2613-DBF5-43F8-853D-BE6992895E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ACD4BC-AC57-41D8-B188-F09C25A8709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00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34">
            <a:extLst>
              <a:ext uri="{FF2B5EF4-FFF2-40B4-BE49-F238E27FC236}">
                <a16:creationId xmlns:a16="http://schemas.microsoft.com/office/drawing/2014/main" id="{FB3FBA8D-6943-4CBA-BA9C-98A09DC657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DB350B-D050-4B85-B725-19D6DF8C6A0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7103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35">
            <a:extLst>
              <a:ext uri="{FF2B5EF4-FFF2-40B4-BE49-F238E27FC236}">
                <a16:creationId xmlns:a16="http://schemas.microsoft.com/office/drawing/2014/main" id="{7BD34F67-1EC2-45BD-8BDC-ACCD1859323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C415FDF-FB3F-46FA-A57D-A3258AACB65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29972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36">
            <a:extLst>
              <a:ext uri="{FF2B5EF4-FFF2-40B4-BE49-F238E27FC236}">
                <a16:creationId xmlns:a16="http://schemas.microsoft.com/office/drawing/2014/main" id="{8EACD4ED-CEBA-4E6C-8379-923DFDD7472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0B7D5FA-9760-4E33-9DBC-0267705A253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9595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37">
            <a:extLst>
              <a:ext uri="{FF2B5EF4-FFF2-40B4-BE49-F238E27FC236}">
                <a16:creationId xmlns:a16="http://schemas.microsoft.com/office/drawing/2014/main" id="{E9A5C717-C170-4300-8F9A-E852CCC7A5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4D2C49A-3B15-4246-8300-E731D07AB86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019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38">
            <a:extLst>
              <a:ext uri="{FF2B5EF4-FFF2-40B4-BE49-F238E27FC236}">
                <a16:creationId xmlns:a16="http://schemas.microsoft.com/office/drawing/2014/main" id="{63C03ADC-D95C-4988-AA7A-36D60CFEF5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AFE7384-E8A2-4BFB-A715-05DB5DC81F0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3898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39">
            <a:extLst>
              <a:ext uri="{FF2B5EF4-FFF2-40B4-BE49-F238E27FC236}">
                <a16:creationId xmlns:a16="http://schemas.microsoft.com/office/drawing/2014/main" id="{3FF2E89D-E2D8-4A4F-962A-B6E8CC712A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36CF60-6E8D-4865-939C-795942C317F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6558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40">
            <a:extLst>
              <a:ext uri="{FF2B5EF4-FFF2-40B4-BE49-F238E27FC236}">
                <a16:creationId xmlns:a16="http://schemas.microsoft.com/office/drawing/2014/main" id="{1966ED6E-0469-4633-BAA9-DFF5A4499B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0FF7F5D-163E-4BFC-A729-7CA23FDDDA3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2953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41">
            <a:extLst>
              <a:ext uri="{FF2B5EF4-FFF2-40B4-BE49-F238E27FC236}">
                <a16:creationId xmlns:a16="http://schemas.microsoft.com/office/drawing/2014/main" id="{9EE5CBC0-0830-4B32-B685-8B629EF119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3488887-E2B8-4860-9E70-5CAE825AD7F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97699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42">
            <a:extLst>
              <a:ext uri="{FF2B5EF4-FFF2-40B4-BE49-F238E27FC236}">
                <a16:creationId xmlns:a16="http://schemas.microsoft.com/office/drawing/2014/main" id="{B003CAB4-534A-4961-895B-585191DEF4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270FC6E-617D-4AF4-B49A-B9643096B37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54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108555-9C56-4CCD-AEE0-47C97A45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BASIC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F57145-3105-4037-9161-7D1AC53C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6" y="1270763"/>
            <a:ext cx="10743430" cy="450883"/>
          </a:xfrm>
        </p:spPr>
        <p:txBody>
          <a:bodyPr/>
          <a:lstStyle/>
          <a:p>
            <a:pPr algn="l"/>
            <a:r>
              <a:rPr lang="ko-KR" altLang="en-US" dirty="0"/>
              <a:t>함수는 </a:t>
            </a:r>
            <a:r>
              <a:rPr lang="en-US" altLang="ko-KR" dirty="0"/>
              <a:t>`</a:t>
            </a:r>
            <a:r>
              <a:rPr lang="ko-KR" altLang="en-US" dirty="0"/>
              <a:t>함수이름</a:t>
            </a:r>
            <a:r>
              <a:rPr lang="en-US" altLang="ko-KR" dirty="0"/>
              <a:t>()`</a:t>
            </a:r>
            <a:r>
              <a:rPr lang="ko-KR" altLang="en-US" dirty="0"/>
              <a:t>으로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95B45-5EFC-4539-8E1A-36FCDB0A0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1840112"/>
            <a:ext cx="10418618" cy="738664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c(1,2,3)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1 2 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FE307975-3014-4BEE-BE63-ED0555667F25}"/>
              </a:ext>
            </a:extLst>
          </p:cNvPr>
          <p:cNvSpPr txBox="1">
            <a:spLocks/>
          </p:cNvSpPr>
          <p:nvPr/>
        </p:nvSpPr>
        <p:spPr>
          <a:xfrm>
            <a:off x="1330036" y="2697242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그냥 </a:t>
            </a:r>
            <a:r>
              <a:rPr lang="en-US" altLang="ko-KR" dirty="0"/>
              <a:t>`</a:t>
            </a:r>
            <a:r>
              <a:rPr lang="ko-KR" altLang="en-US" dirty="0"/>
              <a:t>함수이름</a:t>
            </a:r>
            <a:r>
              <a:rPr lang="en-US" altLang="ko-KR" dirty="0"/>
              <a:t>`</a:t>
            </a:r>
            <a:r>
              <a:rPr lang="ko-KR" altLang="en-US" dirty="0"/>
              <a:t>만 사용하면 객체와 같이 저장된 내용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C484C063-39B7-400C-B052-762B4F390B54}"/>
              </a:ext>
            </a:extLst>
          </p:cNvPr>
          <p:cNvSpPr txBox="1">
            <a:spLocks/>
          </p:cNvSpPr>
          <p:nvPr/>
        </p:nvSpPr>
        <p:spPr>
          <a:xfrm>
            <a:off x="1330036" y="4123721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?</a:t>
            </a:r>
            <a:r>
              <a:rPr lang="ko-KR" altLang="en-US" dirty="0"/>
              <a:t>함수이름 으로 설명을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A6133B8-A00D-4A54-9BB4-88618DA41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4693070"/>
            <a:ext cx="10418618" cy="369332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lang="en-US" altLang="ko-KR" sz="2400" dirty="0">
                <a:solidFill>
                  <a:srgbClr val="FC6F09"/>
                </a:solidFill>
                <a:latin typeface="Lucida Console" panose="020B0609040504020204" pitchFamily="49" charset="0"/>
              </a:rPr>
              <a:t>?c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9631949-683D-4E84-83CD-64E8EA1C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3266591"/>
            <a:ext cx="10418618" cy="738664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c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function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(...) 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Primitive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("c")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611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43">
            <a:extLst>
              <a:ext uri="{FF2B5EF4-FFF2-40B4-BE49-F238E27FC236}">
                <a16:creationId xmlns:a16="http://schemas.microsoft.com/office/drawing/2014/main" id="{C7C6F14D-9C63-4F0E-81E8-686E348E1A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6599DC-76C9-41C8-BC17-C4453A95FF3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09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44">
            <a:extLst>
              <a:ext uri="{FF2B5EF4-FFF2-40B4-BE49-F238E27FC236}">
                <a16:creationId xmlns:a16="http://schemas.microsoft.com/office/drawing/2014/main" id="{1FC26E69-B31A-44B7-B890-6DAFA31759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EF26AF-4051-4690-90AF-5638660969F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109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45">
            <a:extLst>
              <a:ext uri="{FF2B5EF4-FFF2-40B4-BE49-F238E27FC236}">
                <a16:creationId xmlns:a16="http://schemas.microsoft.com/office/drawing/2014/main" id="{5CBC53AF-F384-40FA-A0A0-DD3257F7E3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042A33-511C-4D96-8907-3E1600AE9FC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19174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46">
            <a:extLst>
              <a:ext uri="{FF2B5EF4-FFF2-40B4-BE49-F238E27FC236}">
                <a16:creationId xmlns:a16="http://schemas.microsoft.com/office/drawing/2014/main" id="{C0B44E91-46D5-4CA6-8EE5-A022D6F128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7F64A44-826E-4685-A00D-C4C9BB2B098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5834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47">
            <a:extLst>
              <a:ext uri="{FF2B5EF4-FFF2-40B4-BE49-F238E27FC236}">
                <a16:creationId xmlns:a16="http://schemas.microsoft.com/office/drawing/2014/main" id="{FB1C77F9-CF45-4FC7-9518-32418A60F5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F2D2EF-FCC7-4004-A8DD-380A631C4E4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9703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48">
            <a:extLst>
              <a:ext uri="{FF2B5EF4-FFF2-40B4-BE49-F238E27FC236}">
                <a16:creationId xmlns:a16="http://schemas.microsoft.com/office/drawing/2014/main" id="{2132FEBD-ABEC-47E1-91E8-08C3BB2BB7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A2E239F-DE80-41DF-842A-E114D9A70A4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222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49">
            <a:extLst>
              <a:ext uri="{FF2B5EF4-FFF2-40B4-BE49-F238E27FC236}">
                <a16:creationId xmlns:a16="http://schemas.microsoft.com/office/drawing/2014/main" id="{DE0C145B-5AB3-45B9-AA46-E08CE3179E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06C96A7-5618-4576-91BE-91FA0B8F679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8684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50">
            <a:extLst>
              <a:ext uri="{FF2B5EF4-FFF2-40B4-BE49-F238E27FC236}">
                <a16:creationId xmlns:a16="http://schemas.microsoft.com/office/drawing/2014/main" id="{EA4DA4E8-A53D-4999-A5A1-6B9469FA31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A6CAC58-891F-4A44-AE17-400F2761954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3225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51">
            <a:extLst>
              <a:ext uri="{FF2B5EF4-FFF2-40B4-BE49-F238E27FC236}">
                <a16:creationId xmlns:a16="http://schemas.microsoft.com/office/drawing/2014/main" id="{5B76F61C-0D1F-4FAE-895B-D193C490E3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3A1B4E-0C92-48D0-AEAC-29130C0500B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926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52">
            <a:extLst>
              <a:ext uri="{FF2B5EF4-FFF2-40B4-BE49-F238E27FC236}">
                <a16:creationId xmlns:a16="http://schemas.microsoft.com/office/drawing/2014/main" id="{C40655C3-8E7C-4A6A-BBF9-15C38EDA0D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0C41E85-1F75-4660-977F-8BEDE620860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602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알림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E1E1CD3-D3B2-447F-B5F2-CEBCFFB108C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90621" y="1451286"/>
            <a:ext cx="9848461" cy="4923785"/>
          </a:xfrm>
        </p:spPr>
        <p:txBody>
          <a:bodyPr/>
          <a:lstStyle/>
          <a:p>
            <a:pPr algn="r"/>
            <a:r>
              <a:rPr lang="ko-KR" altLang="en-US" sz="2000" dirty="0"/>
              <a:t>수업자료 온라인</a:t>
            </a:r>
            <a:endParaRPr lang="en-US" altLang="ko-KR" sz="2000" dirty="0"/>
          </a:p>
          <a:p>
            <a:pPr marL="0" indent="0" algn="r">
              <a:buNone/>
            </a:pPr>
            <a:r>
              <a:rPr lang="en-US" altLang="ko-KR" sz="2000" dirty="0">
                <a:hlinkClick r:id="rId2"/>
              </a:rPr>
              <a:t>https://mrchypark.github.io/kisa_finR</a:t>
            </a:r>
            <a:endParaRPr lang="en-US" altLang="ko-KR" sz="2000" dirty="0"/>
          </a:p>
          <a:p>
            <a:pPr marL="0" indent="0" algn="r">
              <a:buNone/>
            </a:pPr>
            <a:endParaRPr lang="en-US" altLang="ko-KR" sz="2000" dirty="0"/>
          </a:p>
          <a:p>
            <a:pPr algn="r"/>
            <a:r>
              <a:rPr lang="ko-KR" altLang="en-US" sz="2000" dirty="0"/>
              <a:t>참고자료</a:t>
            </a:r>
            <a:endParaRPr lang="en-US" altLang="ko-KR" sz="2000" dirty="0"/>
          </a:p>
          <a:p>
            <a:pPr marL="0" indent="0" algn="r">
              <a:buNone/>
            </a:pPr>
            <a:r>
              <a:rPr lang="en-US" altLang="ko-KR" sz="2000" dirty="0">
                <a:hlinkClick r:id="rId3"/>
              </a:rPr>
              <a:t>https://mrchypark.github.io/data_camp_dabrp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14833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53">
            <a:extLst>
              <a:ext uri="{FF2B5EF4-FFF2-40B4-BE49-F238E27FC236}">
                <a16:creationId xmlns:a16="http://schemas.microsoft.com/office/drawing/2014/main" id="{0E7B9056-5881-46A3-A3DB-6BEF289BBF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A6B3F1A-1CA4-4B7C-84B2-60C8CF97E92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3749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54">
            <a:extLst>
              <a:ext uri="{FF2B5EF4-FFF2-40B4-BE49-F238E27FC236}">
                <a16:creationId xmlns:a16="http://schemas.microsoft.com/office/drawing/2014/main" id="{6EF275DD-AB9E-4327-98FC-D390713D13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EFB9140-7C75-47B3-BD23-82BBEFBFD97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934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55">
            <a:extLst>
              <a:ext uri="{FF2B5EF4-FFF2-40B4-BE49-F238E27FC236}">
                <a16:creationId xmlns:a16="http://schemas.microsoft.com/office/drawing/2014/main" id="{1247FFF3-D678-47DC-8BCF-F3A63E42658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3BCB4F6-0039-4FE8-8EC0-FAD9B77F44F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6264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56">
            <a:extLst>
              <a:ext uri="{FF2B5EF4-FFF2-40B4-BE49-F238E27FC236}">
                <a16:creationId xmlns:a16="http://schemas.microsoft.com/office/drawing/2014/main" id="{B3409CE1-9384-4ABB-AAAE-9D1D271586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3092A4-9404-485B-BD13-16D4E5AD4D4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5513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57">
            <a:extLst>
              <a:ext uri="{FF2B5EF4-FFF2-40B4-BE49-F238E27FC236}">
                <a16:creationId xmlns:a16="http://schemas.microsoft.com/office/drawing/2014/main" id="{D647466E-00BD-482B-8273-9171B0EB67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413D86D-534A-4AAD-9F89-90057B31642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888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58">
            <a:extLst>
              <a:ext uri="{FF2B5EF4-FFF2-40B4-BE49-F238E27FC236}">
                <a16:creationId xmlns:a16="http://schemas.microsoft.com/office/drawing/2014/main" id="{6C16926D-4E1E-44E0-AD56-CC03F34785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132AE51-F9C6-45E7-B913-9F6EC0E311B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50066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59">
            <a:extLst>
              <a:ext uri="{FF2B5EF4-FFF2-40B4-BE49-F238E27FC236}">
                <a16:creationId xmlns:a16="http://schemas.microsoft.com/office/drawing/2014/main" id="{272427F5-3355-4420-A99C-2591662706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9140F6-F588-4A17-9B02-F332AF7467B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0755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60">
            <a:extLst>
              <a:ext uri="{FF2B5EF4-FFF2-40B4-BE49-F238E27FC236}">
                <a16:creationId xmlns:a16="http://schemas.microsoft.com/office/drawing/2014/main" id="{341FABD7-E38B-413A-959E-6F5D287F4A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1FDF028-EE6B-43A0-865F-93839A69031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32291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61">
            <a:extLst>
              <a:ext uri="{FF2B5EF4-FFF2-40B4-BE49-F238E27FC236}">
                <a16:creationId xmlns:a16="http://schemas.microsoft.com/office/drawing/2014/main" id="{70B02CE9-A9AE-4159-8AE9-6FE266C65A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ECC9CA-B2E9-4DDE-A377-8889F5DA2DA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5514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62">
            <a:extLst>
              <a:ext uri="{FF2B5EF4-FFF2-40B4-BE49-F238E27FC236}">
                <a16:creationId xmlns:a16="http://schemas.microsoft.com/office/drawing/2014/main" id="{9C3BB495-AF86-4D6A-966D-6C9AE8D592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6A0F46-EE0A-41DF-9B6C-7182AF2B02F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242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2">
            <a:extLst>
              <a:ext uri="{FF2B5EF4-FFF2-40B4-BE49-F238E27FC236}">
                <a16:creationId xmlns:a16="http://schemas.microsoft.com/office/drawing/2014/main" id="{F7F96423-E17E-46E6-AB8D-CA1B32A598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DB5D1A-6AB1-4568-9D56-531160A342E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53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63">
            <a:extLst>
              <a:ext uri="{FF2B5EF4-FFF2-40B4-BE49-F238E27FC236}">
                <a16:creationId xmlns:a16="http://schemas.microsoft.com/office/drawing/2014/main" id="{1BC21E8B-B030-4B16-A21C-82D2A5F580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3EE9B16-CD92-4730-B252-9E7B5B10035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017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64">
            <a:extLst>
              <a:ext uri="{FF2B5EF4-FFF2-40B4-BE49-F238E27FC236}">
                <a16:creationId xmlns:a16="http://schemas.microsoft.com/office/drawing/2014/main" id="{C2EB7456-A3A0-4063-B9EE-1516562404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4ACBAB-1AE7-4B66-84E6-4FCA9459131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0639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65">
            <a:extLst>
              <a:ext uri="{FF2B5EF4-FFF2-40B4-BE49-F238E27FC236}">
                <a16:creationId xmlns:a16="http://schemas.microsoft.com/office/drawing/2014/main" id="{3F5EDC00-1794-4D67-945C-EDB7E3376C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22C01EC-7930-4482-A6A4-20B1D96E07E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5791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66">
            <a:extLst>
              <a:ext uri="{FF2B5EF4-FFF2-40B4-BE49-F238E27FC236}">
                <a16:creationId xmlns:a16="http://schemas.microsoft.com/office/drawing/2014/main" id="{CD0D4CA1-11E6-4FA3-9B38-66CC8EA788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17EBD2-FC6C-4440-92A0-9B8ED20FE90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981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67">
            <a:extLst>
              <a:ext uri="{FF2B5EF4-FFF2-40B4-BE49-F238E27FC236}">
                <a16:creationId xmlns:a16="http://schemas.microsoft.com/office/drawing/2014/main" id="{4802167C-871D-48FF-AB67-69DCD4F555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CE6210D-6790-4004-A9C2-8B5B28D2C7E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7943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68">
            <a:extLst>
              <a:ext uri="{FF2B5EF4-FFF2-40B4-BE49-F238E27FC236}">
                <a16:creationId xmlns:a16="http://schemas.microsoft.com/office/drawing/2014/main" id="{552D940A-52D6-40BD-A01B-6B943DE5E6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1A495E-AE9B-461B-A198-B472C8B44A2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7832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69">
            <a:extLst>
              <a:ext uri="{FF2B5EF4-FFF2-40B4-BE49-F238E27FC236}">
                <a16:creationId xmlns:a16="http://schemas.microsoft.com/office/drawing/2014/main" id="{12E03E34-4288-4689-9398-D15D5ABD52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23591B7-3A78-499E-90D2-9F6A5D62CDB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62035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70">
            <a:extLst>
              <a:ext uri="{FF2B5EF4-FFF2-40B4-BE49-F238E27FC236}">
                <a16:creationId xmlns:a16="http://schemas.microsoft.com/office/drawing/2014/main" id="{26493A91-4B03-4208-A0C0-0AC0713D04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BFD65E2-C752-4F54-B416-96D24E76245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5871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71">
            <a:extLst>
              <a:ext uri="{FF2B5EF4-FFF2-40B4-BE49-F238E27FC236}">
                <a16:creationId xmlns:a16="http://schemas.microsoft.com/office/drawing/2014/main" id="{1C402F72-E7EA-4203-8D2F-CEF59CD257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6B03EC-1275-4C87-AD75-B5FF3F6A808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6385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72">
            <a:extLst>
              <a:ext uri="{FF2B5EF4-FFF2-40B4-BE49-F238E27FC236}">
                <a16:creationId xmlns:a16="http://schemas.microsoft.com/office/drawing/2014/main" id="{948D19BA-E972-4C16-9B0D-A5EDC5D760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EE3923B-B74D-4B01-AA63-44B05607624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59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3">
            <a:extLst>
              <a:ext uri="{FF2B5EF4-FFF2-40B4-BE49-F238E27FC236}">
                <a16:creationId xmlns:a16="http://schemas.microsoft.com/office/drawing/2014/main" id="{33C9EDE5-0A38-423F-9C55-0EFB11AF3A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B2E3EA-0299-4B6E-BA4C-592C5A4FC13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394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73">
            <a:extLst>
              <a:ext uri="{FF2B5EF4-FFF2-40B4-BE49-F238E27FC236}">
                <a16:creationId xmlns:a16="http://schemas.microsoft.com/office/drawing/2014/main" id="{BFF223C2-0A99-4964-9CAA-A73185D6A1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33E73DA-5513-4F42-B2C7-3D937A15003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760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74">
            <a:extLst>
              <a:ext uri="{FF2B5EF4-FFF2-40B4-BE49-F238E27FC236}">
                <a16:creationId xmlns:a16="http://schemas.microsoft.com/office/drawing/2014/main" id="{382AA91A-DBDD-4D0B-B419-70748ECAEC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578D38F-C17C-4A3F-B146-44BA0B6B7B3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348301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75">
            <a:extLst>
              <a:ext uri="{FF2B5EF4-FFF2-40B4-BE49-F238E27FC236}">
                <a16:creationId xmlns:a16="http://schemas.microsoft.com/office/drawing/2014/main" id="{C564812B-3C60-4D81-BBE2-2BBBC0BC36C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E33636-B27E-4CAF-8BE3-B5026C519D8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68890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76">
            <a:extLst>
              <a:ext uri="{FF2B5EF4-FFF2-40B4-BE49-F238E27FC236}">
                <a16:creationId xmlns:a16="http://schemas.microsoft.com/office/drawing/2014/main" id="{6D42BE23-8B02-4578-9992-7E47E14946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DCBA85-F095-482F-9395-92FA6970AF4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461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77">
            <a:extLst>
              <a:ext uri="{FF2B5EF4-FFF2-40B4-BE49-F238E27FC236}">
                <a16:creationId xmlns:a16="http://schemas.microsoft.com/office/drawing/2014/main" id="{677D226B-3B13-47BF-8D1F-D5D5C65C8D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2BCF911-D56B-4A55-B445-7C9DC9BBF7D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800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78">
            <a:extLst>
              <a:ext uri="{FF2B5EF4-FFF2-40B4-BE49-F238E27FC236}">
                <a16:creationId xmlns:a16="http://schemas.microsoft.com/office/drawing/2014/main" id="{C63AB644-8635-472D-8D97-A670FE33BC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E5F8AA-1437-44C6-852A-B27ED0E6690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2153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79">
            <a:extLst>
              <a:ext uri="{FF2B5EF4-FFF2-40B4-BE49-F238E27FC236}">
                <a16:creationId xmlns:a16="http://schemas.microsoft.com/office/drawing/2014/main" id="{95612A5E-D2C3-4B43-9EA5-BCCEB24AA3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E08925-31D0-41E2-B18C-225C69352E8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00894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80">
            <a:extLst>
              <a:ext uri="{FF2B5EF4-FFF2-40B4-BE49-F238E27FC236}">
                <a16:creationId xmlns:a16="http://schemas.microsoft.com/office/drawing/2014/main" id="{FAF2B318-C724-4C2C-B516-BBECC434EC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AF0892A-F8D4-495B-A127-89418413884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0431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81">
            <a:extLst>
              <a:ext uri="{FF2B5EF4-FFF2-40B4-BE49-F238E27FC236}">
                <a16:creationId xmlns:a16="http://schemas.microsoft.com/office/drawing/2014/main" id="{1CC0AE2B-77ED-49DF-AA83-4076544D8A6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57C2E7-D8F6-4315-ABE9-C5955DCE4F5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92804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82">
            <a:extLst>
              <a:ext uri="{FF2B5EF4-FFF2-40B4-BE49-F238E27FC236}">
                <a16:creationId xmlns:a16="http://schemas.microsoft.com/office/drawing/2014/main" id="{00CFF5E4-2B0F-43E0-AE37-A9F3BF4DA8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802F0A-607D-4201-AEF7-A3D5C6438F1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16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4">
            <a:extLst>
              <a:ext uri="{FF2B5EF4-FFF2-40B4-BE49-F238E27FC236}">
                <a16:creationId xmlns:a16="http://schemas.microsoft.com/office/drawing/2014/main" id="{7AEC8ED9-C9A7-4550-A867-5A406589C9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0D85E5-E8F8-49E6-8A20-851376CCDA0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5927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83">
            <a:extLst>
              <a:ext uri="{FF2B5EF4-FFF2-40B4-BE49-F238E27FC236}">
                <a16:creationId xmlns:a16="http://schemas.microsoft.com/office/drawing/2014/main" id="{95CC32EC-AA26-443E-B8ED-3803C0F451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55ADE85-E890-4E70-B5BA-DE17CCB5086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57634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84">
            <a:extLst>
              <a:ext uri="{FF2B5EF4-FFF2-40B4-BE49-F238E27FC236}">
                <a16:creationId xmlns:a16="http://schemas.microsoft.com/office/drawing/2014/main" id="{8A577EBD-ACA3-4AC2-B418-D2BB575BF1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05F880-08B3-4BE6-BCD2-FE20E8BCA12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25712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85">
            <a:extLst>
              <a:ext uri="{FF2B5EF4-FFF2-40B4-BE49-F238E27FC236}">
                <a16:creationId xmlns:a16="http://schemas.microsoft.com/office/drawing/2014/main" id="{1A5C4D3A-2773-417D-9C14-457C148199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6595FEB-514A-45A5-9608-A2FC8C870F7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072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86">
            <a:extLst>
              <a:ext uri="{FF2B5EF4-FFF2-40B4-BE49-F238E27FC236}">
                <a16:creationId xmlns:a16="http://schemas.microsoft.com/office/drawing/2014/main" id="{8A871336-18ED-4180-B97F-650C4DA3C5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8A5542-B8FF-4683-845B-EBF81E1B8A1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91531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87">
            <a:extLst>
              <a:ext uri="{FF2B5EF4-FFF2-40B4-BE49-F238E27FC236}">
                <a16:creationId xmlns:a16="http://schemas.microsoft.com/office/drawing/2014/main" id="{610C882C-98D1-4200-9B41-58F6A3F2BC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4BE7A00-2DE9-4B5A-831E-E4FC71605D3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481882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88">
            <a:extLst>
              <a:ext uri="{FF2B5EF4-FFF2-40B4-BE49-F238E27FC236}">
                <a16:creationId xmlns:a16="http://schemas.microsoft.com/office/drawing/2014/main" id="{C6DD71AF-B617-4BEB-8E72-EDCF350B9A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2A4CA23-515D-4283-9DCE-CBF5934AF87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675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89">
            <a:extLst>
              <a:ext uri="{FF2B5EF4-FFF2-40B4-BE49-F238E27FC236}">
                <a16:creationId xmlns:a16="http://schemas.microsoft.com/office/drawing/2014/main" id="{426D6017-4F6C-4899-BB1D-920F3916F5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FD5774F-1396-4D05-9FD6-7B64D4E0CC3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3091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90">
            <a:extLst>
              <a:ext uri="{FF2B5EF4-FFF2-40B4-BE49-F238E27FC236}">
                <a16:creationId xmlns:a16="http://schemas.microsoft.com/office/drawing/2014/main" id="{61D298C9-BB4F-4E96-AAAE-1BEFDB90A9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15F4C68-8547-4270-8934-71041A9818E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71267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91">
            <a:extLst>
              <a:ext uri="{FF2B5EF4-FFF2-40B4-BE49-F238E27FC236}">
                <a16:creationId xmlns:a16="http://schemas.microsoft.com/office/drawing/2014/main" id="{E67BA633-B621-46F0-BF47-60CAF5372F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3681462-2A1D-4ECB-94C0-2CE88AA3429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786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92">
            <a:extLst>
              <a:ext uri="{FF2B5EF4-FFF2-40B4-BE49-F238E27FC236}">
                <a16:creationId xmlns:a16="http://schemas.microsoft.com/office/drawing/2014/main" id="{F95790BB-41BA-46F9-8450-7631814A9C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D7BD215-E2E9-448E-B6DF-CD13E6BACEE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70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5">
            <a:extLst>
              <a:ext uri="{FF2B5EF4-FFF2-40B4-BE49-F238E27FC236}">
                <a16:creationId xmlns:a16="http://schemas.microsoft.com/office/drawing/2014/main" id="{FDB18447-629B-4740-A4EE-6F99AD88B7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6BF5D6F-9839-4488-975E-2C1609B4566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30148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93">
            <a:extLst>
              <a:ext uri="{FF2B5EF4-FFF2-40B4-BE49-F238E27FC236}">
                <a16:creationId xmlns:a16="http://schemas.microsoft.com/office/drawing/2014/main" id="{031A2E71-2495-4378-8408-622F5AA4B0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9BB997B-0671-4FCA-BD4C-DB19B47E8A2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16825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94">
            <a:extLst>
              <a:ext uri="{FF2B5EF4-FFF2-40B4-BE49-F238E27FC236}">
                <a16:creationId xmlns:a16="http://schemas.microsoft.com/office/drawing/2014/main" id="{6090F4EA-FC71-428E-841B-48A46C8C1A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052901-7979-43C6-9ABD-4785FCA7093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0380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95">
            <a:extLst>
              <a:ext uri="{FF2B5EF4-FFF2-40B4-BE49-F238E27FC236}">
                <a16:creationId xmlns:a16="http://schemas.microsoft.com/office/drawing/2014/main" id="{D2A4D858-175F-46C8-8C5A-23384A2F32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E51ED9B-EE17-4933-B5B9-CDDAB99075D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6030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96">
            <a:extLst>
              <a:ext uri="{FF2B5EF4-FFF2-40B4-BE49-F238E27FC236}">
                <a16:creationId xmlns:a16="http://schemas.microsoft.com/office/drawing/2014/main" id="{854A2EFC-A1EF-43E6-95DC-72D23B1BE2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5B94C56-D6F9-40E7-BF44-1325DE0E20E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2621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97">
            <a:extLst>
              <a:ext uri="{FF2B5EF4-FFF2-40B4-BE49-F238E27FC236}">
                <a16:creationId xmlns:a16="http://schemas.microsoft.com/office/drawing/2014/main" id="{32901FFE-3688-4124-8542-A5E6E9428E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929F51B-00FC-473D-8FE5-A840F8B206C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50365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98">
            <a:extLst>
              <a:ext uri="{FF2B5EF4-FFF2-40B4-BE49-F238E27FC236}">
                <a16:creationId xmlns:a16="http://schemas.microsoft.com/office/drawing/2014/main" id="{B2F46B36-02A3-4AA0-8953-48B535B9C9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B5A0A2-8079-4292-B432-76445211195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81940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99">
            <a:extLst>
              <a:ext uri="{FF2B5EF4-FFF2-40B4-BE49-F238E27FC236}">
                <a16:creationId xmlns:a16="http://schemas.microsoft.com/office/drawing/2014/main" id="{D53A356F-DE91-4F16-9512-03C59099A9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9E2EC52-B3E8-4CB9-9738-D448ADE0760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871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00">
            <a:extLst>
              <a:ext uri="{FF2B5EF4-FFF2-40B4-BE49-F238E27FC236}">
                <a16:creationId xmlns:a16="http://schemas.microsoft.com/office/drawing/2014/main" id="{7F005AFF-826F-454A-A0C5-FAAEE5A46B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06FDF76-4A86-4A56-9935-D32CD17309D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347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01">
            <a:extLst>
              <a:ext uri="{FF2B5EF4-FFF2-40B4-BE49-F238E27FC236}">
                <a16:creationId xmlns:a16="http://schemas.microsoft.com/office/drawing/2014/main" id="{ECF075F4-D4A9-4028-8C63-0D016DD29F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007321-A70B-4B66-9306-E1A90BBD3DC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2292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02">
            <a:extLst>
              <a:ext uri="{FF2B5EF4-FFF2-40B4-BE49-F238E27FC236}">
                <a16:creationId xmlns:a16="http://schemas.microsoft.com/office/drawing/2014/main" id="{1753E4AB-CDE4-47EE-A22F-E5296EF2AE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FC34D54-B7EC-48D6-8220-F643675E7A9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4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6">
            <a:extLst>
              <a:ext uri="{FF2B5EF4-FFF2-40B4-BE49-F238E27FC236}">
                <a16:creationId xmlns:a16="http://schemas.microsoft.com/office/drawing/2014/main" id="{1F4A4F02-8235-4BF6-BE2B-705D67A552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15E917B-5A20-407A-B813-E13FE8F4E2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316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03">
            <a:extLst>
              <a:ext uri="{FF2B5EF4-FFF2-40B4-BE49-F238E27FC236}">
                <a16:creationId xmlns:a16="http://schemas.microsoft.com/office/drawing/2014/main" id="{73F7832C-569D-4F9D-8118-2C92E7464E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413F170-10B1-4849-A636-AD80B78DE38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5815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04">
            <a:extLst>
              <a:ext uri="{FF2B5EF4-FFF2-40B4-BE49-F238E27FC236}">
                <a16:creationId xmlns:a16="http://schemas.microsoft.com/office/drawing/2014/main" id="{555A611D-80FF-4A1F-9F31-C2FAD9494D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E4E1F96-ABA6-4C0D-9B19-147DF349BA6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56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05">
            <a:extLst>
              <a:ext uri="{FF2B5EF4-FFF2-40B4-BE49-F238E27FC236}">
                <a16:creationId xmlns:a16="http://schemas.microsoft.com/office/drawing/2014/main" id="{AC5202E9-459C-4ED5-B896-5EC21C8CF4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E4045E-1B84-492B-A3AD-A7744306130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74998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06">
            <a:extLst>
              <a:ext uri="{FF2B5EF4-FFF2-40B4-BE49-F238E27FC236}">
                <a16:creationId xmlns:a16="http://schemas.microsoft.com/office/drawing/2014/main" id="{33D12D1E-4269-4C5F-96DE-3CC7262808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68960C4-D016-4FB1-9B04-A1C6BF8A851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7480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07">
            <a:extLst>
              <a:ext uri="{FF2B5EF4-FFF2-40B4-BE49-F238E27FC236}">
                <a16:creationId xmlns:a16="http://schemas.microsoft.com/office/drawing/2014/main" id="{BBE3097D-9021-4A4B-A3A5-849B2E68E9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F3DBB0D-9FDB-42DA-90B6-C654E842B06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812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08">
            <a:extLst>
              <a:ext uri="{FF2B5EF4-FFF2-40B4-BE49-F238E27FC236}">
                <a16:creationId xmlns:a16="http://schemas.microsoft.com/office/drawing/2014/main" id="{805A0A13-CB28-44F6-BEA6-C3D4FE5678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6B6D855-E492-49A4-B88A-8660A335B81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84883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09">
            <a:extLst>
              <a:ext uri="{FF2B5EF4-FFF2-40B4-BE49-F238E27FC236}">
                <a16:creationId xmlns:a16="http://schemas.microsoft.com/office/drawing/2014/main" id="{4FBCDBCB-3C98-481E-AD95-7B5163AF98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5D7CA82-E616-473C-9410-67AD85DD9D7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11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10">
            <a:extLst>
              <a:ext uri="{FF2B5EF4-FFF2-40B4-BE49-F238E27FC236}">
                <a16:creationId xmlns:a16="http://schemas.microsoft.com/office/drawing/2014/main" id="{E0197AED-BF3C-4D9C-B7F7-AC5F233F7E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48A78A7-C292-4D7C-83D3-7859B8CE685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0177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111">
            <a:extLst>
              <a:ext uri="{FF2B5EF4-FFF2-40B4-BE49-F238E27FC236}">
                <a16:creationId xmlns:a16="http://schemas.microsoft.com/office/drawing/2014/main" id="{24BD0DE4-5CE3-4566-BD05-DFD2095346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790BFDB-E3C6-49B9-9F93-E4DE8E2CF1F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09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7">
            <a:extLst>
              <a:ext uri="{FF2B5EF4-FFF2-40B4-BE49-F238E27FC236}">
                <a16:creationId xmlns:a16="http://schemas.microsoft.com/office/drawing/2014/main" id="{36BA1939-2D10-4F71-BD9F-E16CAC365A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8E4AA1-D291-408E-A64C-B24FEEFAB24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46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5E3161-D279-4CC3-8642-8CC42B46900A}"/>
              </a:ext>
            </a:extLst>
          </p:cNvPr>
          <p:cNvGrpSpPr/>
          <p:nvPr/>
        </p:nvGrpSpPr>
        <p:grpSpPr>
          <a:xfrm>
            <a:off x="3939289" y="3010692"/>
            <a:ext cx="5281826" cy="1131464"/>
            <a:chOff x="2185774" y="1670954"/>
            <a:chExt cx="5601866" cy="116399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3DB22F6-835E-436F-A7A1-A25DAEB10526}"/>
                </a:ext>
              </a:extLst>
            </p:cNvPr>
            <p:cNvCxnSpPr/>
            <p:nvPr/>
          </p:nvCxnSpPr>
          <p:spPr>
            <a:xfrm>
              <a:off x="2185774" y="2834949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F2AD7E9-015A-430E-930F-EF790DEFFFCA}"/>
                </a:ext>
              </a:extLst>
            </p:cNvPr>
            <p:cNvCxnSpPr/>
            <p:nvPr/>
          </p:nvCxnSpPr>
          <p:spPr>
            <a:xfrm>
              <a:off x="2185774" y="1670954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547BD258-A074-4830-A1A5-D7234A08B8DA}"/>
              </a:ext>
            </a:extLst>
          </p:cNvPr>
          <p:cNvSpPr txBox="1">
            <a:spLocks/>
          </p:cNvSpPr>
          <p:nvPr/>
        </p:nvSpPr>
        <p:spPr>
          <a:xfrm>
            <a:off x="2470470" y="2688820"/>
            <a:ext cx="8219465" cy="1826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INTRODUCE |   BASIC  |  DATA TYPE  |  FINDATA | TEXTDATA | SUMMARY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47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8">
            <a:extLst>
              <a:ext uri="{FF2B5EF4-FFF2-40B4-BE49-F238E27FC236}">
                <a16:creationId xmlns:a16="http://schemas.microsoft.com/office/drawing/2014/main" id="{42473E8A-348A-454F-9865-426353B37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36BEE97-E76E-4CAF-BAFA-64E824FFB6A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9">
            <a:extLst>
              <a:ext uri="{FF2B5EF4-FFF2-40B4-BE49-F238E27FC236}">
                <a16:creationId xmlns:a16="http://schemas.microsoft.com/office/drawing/2014/main" id="{A6F1EC4B-49BE-4D37-8ECA-A78A26AEEC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178E64-F319-46AA-82E8-05438CCC422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51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0">
            <a:extLst>
              <a:ext uri="{FF2B5EF4-FFF2-40B4-BE49-F238E27FC236}">
                <a16:creationId xmlns:a16="http://schemas.microsoft.com/office/drawing/2014/main" id="{93FFF318-6702-472C-B574-C21F0AD1C4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931166-AB11-45C1-8DE0-4602BA2D173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712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1">
            <a:extLst>
              <a:ext uri="{FF2B5EF4-FFF2-40B4-BE49-F238E27FC236}">
                <a16:creationId xmlns:a16="http://schemas.microsoft.com/office/drawing/2014/main" id="{BA9A1A53-183C-46FC-AC0F-7CBEA74C35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193ECCD-FFA1-48DF-A3D0-6485718F4E2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89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2">
            <a:extLst>
              <a:ext uri="{FF2B5EF4-FFF2-40B4-BE49-F238E27FC236}">
                <a16:creationId xmlns:a16="http://schemas.microsoft.com/office/drawing/2014/main" id="{1FA8F586-919D-44EF-A8BB-ABB7CC6A61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A72139-555C-4608-ABB4-6D017D18DED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7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3">
            <a:extLst>
              <a:ext uri="{FF2B5EF4-FFF2-40B4-BE49-F238E27FC236}">
                <a16:creationId xmlns:a16="http://schemas.microsoft.com/office/drawing/2014/main" id="{721BFF4E-1643-4B19-9223-059F4543BB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A5DA99-D5B6-420E-AA27-FA4A8F6CA61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70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4">
            <a:extLst>
              <a:ext uri="{FF2B5EF4-FFF2-40B4-BE49-F238E27FC236}">
                <a16:creationId xmlns:a16="http://schemas.microsoft.com/office/drawing/2014/main" id="{E29E0786-D743-4086-92FA-C823B45A87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7A7291-3682-45DC-8D78-E28317464C0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98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5">
            <a:extLst>
              <a:ext uri="{FF2B5EF4-FFF2-40B4-BE49-F238E27FC236}">
                <a16:creationId xmlns:a16="http://schemas.microsoft.com/office/drawing/2014/main" id="{F359B11B-B61C-40DB-AF0B-B4F5404EF9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B574A37-348B-47E3-96A6-1A4F97986F5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14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6">
            <a:extLst>
              <a:ext uri="{FF2B5EF4-FFF2-40B4-BE49-F238E27FC236}">
                <a16:creationId xmlns:a16="http://schemas.microsoft.com/office/drawing/2014/main" id="{C8250DE2-D3C6-4B2D-99B5-6EDE7A46A7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788281-2796-443B-A836-3C87A227A2E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640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7">
            <a:extLst>
              <a:ext uri="{FF2B5EF4-FFF2-40B4-BE49-F238E27FC236}">
                <a16:creationId xmlns:a16="http://schemas.microsoft.com/office/drawing/2014/main" id="{DBE2FEA1-FACB-4186-8D10-C6179F2680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08600B-14AF-4B17-B580-3877C84FFA1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2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강사 소개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9AB8F1-F990-4F9C-B241-3A8EF22E4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231" y="2600036"/>
            <a:ext cx="2271641" cy="2271641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1EB1EB-FDBD-4B40-8715-9F39E7B9EE4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03636" y="2600036"/>
            <a:ext cx="6118695" cy="3523673"/>
          </a:xfrm>
        </p:spPr>
        <p:txBody>
          <a:bodyPr anchor="t" anchorCtr="0"/>
          <a:lstStyle/>
          <a:p>
            <a:pPr marL="0" indent="0" algn="l">
              <a:buNone/>
            </a:pPr>
            <a:r>
              <a:rPr lang="ko-KR" altLang="en-US" sz="2400" dirty="0" err="1"/>
              <a:t>박찬엽</a:t>
            </a:r>
            <a:r>
              <a:rPr lang="ko-KR" altLang="en-US" sz="24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연구원</a:t>
            </a:r>
            <a:r>
              <a:rPr lang="en-US" altLang="ko-KR" sz="1800" dirty="0"/>
              <a:t>)</a:t>
            </a:r>
            <a:endParaRPr lang="en-US" altLang="ko-KR" sz="2400" dirty="0"/>
          </a:p>
          <a:p>
            <a:pPr algn="l"/>
            <a:r>
              <a:rPr lang="ko-KR" altLang="en-US" sz="1600" dirty="0"/>
              <a:t>現</a:t>
            </a:r>
            <a:r>
              <a:rPr lang="en-US" altLang="ko-KR" sz="1600" dirty="0"/>
              <a:t>) </a:t>
            </a:r>
            <a:r>
              <a:rPr lang="ko-KR" altLang="en-US" sz="1600" dirty="0"/>
              <a:t>서울도시가스 </a:t>
            </a:r>
            <a:r>
              <a:rPr lang="en-US" altLang="ko-KR" sz="1600" dirty="0"/>
              <a:t>AI</a:t>
            </a:r>
            <a:r>
              <a:rPr lang="ko-KR" altLang="en-US" sz="1600" dirty="0"/>
              <a:t>선행연구팀</a:t>
            </a:r>
            <a:endParaRPr lang="en-US" altLang="ko-KR" sz="1600" dirty="0"/>
          </a:p>
          <a:p>
            <a:pPr marL="0" indent="0" algn="l">
              <a:buNone/>
            </a:pPr>
            <a:r>
              <a:rPr lang="en-US" altLang="ko-KR" dirty="0"/>
              <a:t>               *  </a:t>
            </a:r>
            <a:r>
              <a:rPr lang="ko-KR" altLang="en-US" dirty="0"/>
              <a:t>고객센터 용 </a:t>
            </a:r>
            <a:r>
              <a:rPr lang="ko-KR" altLang="en-US" dirty="0" err="1"/>
              <a:t>쳇봇</a:t>
            </a:r>
            <a:r>
              <a:rPr lang="ko-KR" altLang="en-US" dirty="0"/>
              <a:t> 개발</a:t>
            </a:r>
            <a:endParaRPr lang="en-US" altLang="ko-KR" dirty="0"/>
          </a:p>
          <a:p>
            <a:pPr algn="l"/>
            <a:r>
              <a:rPr lang="ko-KR" altLang="en-US" sz="1600" dirty="0"/>
              <a:t>現</a:t>
            </a:r>
            <a:r>
              <a:rPr lang="en-US" altLang="ko-KR" sz="1600" dirty="0"/>
              <a:t>) </a:t>
            </a:r>
            <a:r>
              <a:rPr lang="ko-KR" altLang="en-US" sz="1600" dirty="0" err="1"/>
              <a:t>패스트</a:t>
            </a:r>
            <a:r>
              <a:rPr lang="ko-KR" altLang="en-US" sz="1600" dirty="0"/>
              <a:t> 캠퍼스 강사</a:t>
            </a:r>
            <a:endParaRPr lang="en-US" altLang="ko-KR" sz="1600" dirty="0"/>
          </a:p>
          <a:p>
            <a:pPr marL="0" indent="0" algn="l">
              <a:buNone/>
            </a:pPr>
            <a:r>
              <a:rPr lang="en-US" altLang="ko-KR" dirty="0"/>
              <a:t>               *  </a:t>
            </a:r>
            <a:r>
              <a:rPr lang="ko-KR" altLang="en-US" dirty="0"/>
              <a:t>실무 빅데이터 분석을 위한 </a:t>
            </a:r>
            <a:r>
              <a:rPr lang="en-US" altLang="ko-KR" dirty="0"/>
              <a:t>SQL</a:t>
            </a:r>
            <a:r>
              <a:rPr lang="ko-KR" altLang="en-US" dirty="0"/>
              <a:t>과 </a:t>
            </a:r>
            <a:r>
              <a:rPr lang="en-US" altLang="ko-KR" dirty="0"/>
              <a:t>R</a:t>
            </a:r>
            <a:r>
              <a:rPr lang="ko-KR" altLang="en-US" dirty="0"/>
              <a:t>의 활용 </a:t>
            </a:r>
            <a:r>
              <a:rPr lang="en-US" altLang="ko-KR" dirty="0"/>
              <a:t>CAMP</a:t>
            </a:r>
          </a:p>
          <a:p>
            <a:pPr algn="l"/>
            <a:r>
              <a:rPr lang="ko-KR" altLang="en-US" sz="1600" dirty="0"/>
              <a:t>금융 로봇 저널리즘 </a:t>
            </a:r>
            <a:r>
              <a:rPr lang="ko-KR" altLang="en-US" sz="1600" dirty="0" err="1"/>
              <a:t>스타트업</a:t>
            </a:r>
            <a:r>
              <a:rPr lang="ko-KR" altLang="en-US" sz="1600" dirty="0"/>
              <a:t> 창업</a:t>
            </a:r>
            <a:endParaRPr lang="en-US" altLang="ko-KR" sz="1600" dirty="0"/>
          </a:p>
          <a:p>
            <a:pPr algn="l"/>
            <a:r>
              <a:rPr lang="ko-KR" altLang="en-US" sz="1600" dirty="0"/>
              <a:t>네이버 뉴스 </a:t>
            </a:r>
            <a:r>
              <a:rPr lang="ko-KR" altLang="en-US" sz="1600" dirty="0" err="1"/>
              <a:t>크롤러</a:t>
            </a:r>
            <a:r>
              <a:rPr lang="ko-KR" altLang="en-US" sz="1600" dirty="0"/>
              <a:t> </a:t>
            </a:r>
            <a:r>
              <a:rPr lang="en-US" altLang="ko-KR" sz="1600" dirty="0"/>
              <a:t>(N2H4) </a:t>
            </a:r>
            <a:r>
              <a:rPr lang="ko-KR" altLang="en-US" sz="1600" dirty="0"/>
              <a:t>제작자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2300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8">
            <a:extLst>
              <a:ext uri="{FF2B5EF4-FFF2-40B4-BE49-F238E27FC236}">
                <a16:creationId xmlns:a16="http://schemas.microsoft.com/office/drawing/2014/main" id="{D5751BEF-6064-4D6A-BC58-720B985025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67EECB-E579-4391-A0F0-0679BA0549C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101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9">
            <a:extLst>
              <a:ext uri="{FF2B5EF4-FFF2-40B4-BE49-F238E27FC236}">
                <a16:creationId xmlns:a16="http://schemas.microsoft.com/office/drawing/2014/main" id="{B66F8D38-B4AD-4051-BE77-C3D0895202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FE73C9-0B05-4CCB-A0AF-E2C74572905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19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0">
            <a:extLst>
              <a:ext uri="{FF2B5EF4-FFF2-40B4-BE49-F238E27FC236}">
                <a16:creationId xmlns:a16="http://schemas.microsoft.com/office/drawing/2014/main" id="{86163B3A-B339-4ED1-BC01-687E8B0ABA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9AA3202-7BCD-4373-911F-5987F191194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08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1">
            <a:extLst>
              <a:ext uri="{FF2B5EF4-FFF2-40B4-BE49-F238E27FC236}">
                <a16:creationId xmlns:a16="http://schemas.microsoft.com/office/drawing/2014/main" id="{3BAFD9A8-1013-41CE-A950-062F77464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C35519-9C60-40F1-96EE-29091EA780C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15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2">
            <a:extLst>
              <a:ext uri="{FF2B5EF4-FFF2-40B4-BE49-F238E27FC236}">
                <a16:creationId xmlns:a16="http://schemas.microsoft.com/office/drawing/2014/main" id="{9B7FF51F-9B63-49C5-A01A-C3907F2D93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CDF465-9591-4036-A746-6DF8BE8D7F1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188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3">
            <a:extLst>
              <a:ext uri="{FF2B5EF4-FFF2-40B4-BE49-F238E27FC236}">
                <a16:creationId xmlns:a16="http://schemas.microsoft.com/office/drawing/2014/main" id="{83D1D72E-9F65-49FC-B2D0-249E17DCB4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6D28D2-7C26-46BC-A960-D46261DD6EF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5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4">
            <a:extLst>
              <a:ext uri="{FF2B5EF4-FFF2-40B4-BE49-F238E27FC236}">
                <a16:creationId xmlns:a16="http://schemas.microsoft.com/office/drawing/2014/main" id="{5ADE71EF-49CF-486C-A456-0F734A9BBD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0E8BED-AA0D-4C96-AFBA-87B5CFB29C5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01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5">
            <a:extLst>
              <a:ext uri="{FF2B5EF4-FFF2-40B4-BE49-F238E27FC236}">
                <a16:creationId xmlns:a16="http://schemas.microsoft.com/office/drawing/2014/main" id="{7A2FD9C8-180A-4E69-AC6A-1996BE4AA1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81F2B-C124-4D35-941B-BB947C77661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02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6">
            <a:extLst>
              <a:ext uri="{FF2B5EF4-FFF2-40B4-BE49-F238E27FC236}">
                <a16:creationId xmlns:a16="http://schemas.microsoft.com/office/drawing/2014/main" id="{979EB106-D240-46CC-90FE-DD5BB15909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DC0FC8-A10E-4655-9383-22E78D7BCCD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73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7">
            <a:extLst>
              <a:ext uri="{FF2B5EF4-FFF2-40B4-BE49-F238E27FC236}">
                <a16:creationId xmlns:a16="http://schemas.microsoft.com/office/drawing/2014/main" id="{098E839B-014F-4E72-B9B4-E49F182186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A4456D1-665A-4022-B621-5C53542EDBD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44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BASIC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1A058FD-62B5-4D7B-AEC4-779DB1C78C4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400537" y="1840112"/>
            <a:ext cx="10721794" cy="4923785"/>
          </a:xfrm>
        </p:spPr>
        <p:txBody>
          <a:bodyPr/>
          <a:lstStyle/>
          <a:p>
            <a:pPr algn="l"/>
            <a:r>
              <a:rPr lang="ko-KR" altLang="en-US" sz="1600" dirty="0"/>
              <a:t>객체      </a:t>
            </a:r>
            <a:r>
              <a:rPr lang="en-US" altLang="ko-KR" sz="1600" dirty="0"/>
              <a:t>: R</a:t>
            </a:r>
            <a:r>
              <a:rPr lang="ko-KR" altLang="en-US" sz="1600" dirty="0"/>
              <a:t> 엔진이 계산에 사용하기 위해 메모리에 저장된 데이터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선언      </a:t>
            </a:r>
            <a:r>
              <a:rPr lang="en-US" altLang="ko-KR" sz="1600" dirty="0"/>
              <a:t>: </a:t>
            </a:r>
            <a:r>
              <a:rPr lang="ko-KR" altLang="en-US" sz="1600" dirty="0"/>
              <a:t>코드들의 모임이나 데이터</a:t>
            </a:r>
            <a:r>
              <a:rPr lang="en-US" altLang="ko-KR" sz="1600" dirty="0"/>
              <a:t> </a:t>
            </a:r>
            <a:r>
              <a:rPr lang="ko-KR" altLang="en-US" sz="1600" dirty="0"/>
              <a:t>등의 이름을 짓는 행위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반환      </a:t>
            </a:r>
            <a:r>
              <a:rPr lang="en-US" altLang="ko-KR" sz="1600" dirty="0"/>
              <a:t>: </a:t>
            </a:r>
            <a:r>
              <a:rPr lang="ko-KR" altLang="en-US" sz="1600" dirty="0"/>
              <a:t>함수가 입력을 받아 작성된 대로 계산하여 결과를 출력하는 것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함수      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데이터가 아닌 객체의 일종으로 </a:t>
            </a:r>
            <a:r>
              <a:rPr lang="en-US" altLang="ko-KR" sz="1600" dirty="0"/>
              <a:t>`</a:t>
            </a:r>
            <a:r>
              <a:rPr lang="ko-KR" altLang="en-US" sz="1600" dirty="0"/>
              <a:t>함수</a:t>
            </a:r>
            <a:r>
              <a:rPr lang="en-US" altLang="ko-KR" sz="1600" dirty="0"/>
              <a:t>()` </a:t>
            </a:r>
            <a:r>
              <a:rPr lang="ko-KR" altLang="en-US" sz="1600" dirty="0"/>
              <a:t>의 형태로 실행을 하는 문법을 가짐</a:t>
            </a:r>
            <a:endParaRPr lang="en-US" altLang="ko-KR" sz="1600" dirty="0"/>
          </a:p>
          <a:p>
            <a:pPr algn="l"/>
            <a:endParaRPr lang="ko-KR" altLang="en-US" sz="1600" dirty="0"/>
          </a:p>
          <a:p>
            <a:pPr algn="l"/>
            <a:r>
              <a:rPr lang="ko-KR" altLang="en-US" sz="1600" dirty="0"/>
              <a:t>자료형 </a:t>
            </a:r>
            <a:r>
              <a:rPr lang="en-US" altLang="ko-KR" sz="1600" dirty="0"/>
              <a:t>: R</a:t>
            </a:r>
            <a:r>
              <a:rPr lang="ko-KR" altLang="en-US" sz="1600" dirty="0"/>
              <a:t>이 데이터를 저장하는 방식으로 숫자</a:t>
            </a:r>
            <a:r>
              <a:rPr lang="en-US" altLang="ko-KR" sz="1600" dirty="0"/>
              <a:t>, </a:t>
            </a:r>
            <a:r>
              <a:rPr lang="ko-KR" altLang="en-US" sz="1600" dirty="0"/>
              <a:t>글자</a:t>
            </a:r>
            <a:r>
              <a:rPr lang="en-US" altLang="ko-KR" sz="1600" dirty="0"/>
              <a:t>, </a:t>
            </a:r>
            <a:r>
              <a:rPr lang="ko-KR" altLang="en-US" sz="1600" dirty="0"/>
              <a:t>벡터</a:t>
            </a:r>
            <a:r>
              <a:rPr lang="en-US" altLang="ko-KR" sz="1600" dirty="0"/>
              <a:t>, </a:t>
            </a:r>
            <a:r>
              <a:rPr lang="ko-KR" altLang="en-US" sz="1600" dirty="0"/>
              <a:t>리스트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데이터프레임 등이 있음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패키지 </a:t>
            </a:r>
            <a:r>
              <a:rPr lang="en-US" altLang="ko-KR" sz="1600" dirty="0"/>
              <a:t>: </a:t>
            </a:r>
            <a:r>
              <a:rPr lang="ko-KR" altLang="en-US" sz="1600" dirty="0"/>
              <a:t>목적에 맞는 새롭게 만들어 둔 함수를 바로 사용할 수 있는 상태로 준비해 둔 것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marL="0" indent="0" algn="l">
              <a:buNone/>
            </a:pPr>
            <a:endParaRPr lang="ko-KR" altLang="en-US" sz="16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B8BD818A-5878-4351-8878-EE6C3D88FE9F}"/>
              </a:ext>
            </a:extLst>
          </p:cNvPr>
          <p:cNvSpPr txBox="1">
            <a:spLocks/>
          </p:cNvSpPr>
          <p:nvPr/>
        </p:nvSpPr>
        <p:spPr>
          <a:xfrm>
            <a:off x="1400537" y="1270763"/>
            <a:ext cx="10721794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용어 설명</a:t>
            </a:r>
          </a:p>
        </p:txBody>
      </p:sp>
    </p:spTree>
    <p:extLst>
      <p:ext uri="{BB962C8B-B14F-4D97-AF65-F5344CB8AC3E}">
        <p14:creationId xmlns:p14="http://schemas.microsoft.com/office/powerpoint/2010/main" val="344380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8">
            <a:extLst>
              <a:ext uri="{FF2B5EF4-FFF2-40B4-BE49-F238E27FC236}">
                <a16:creationId xmlns:a16="http://schemas.microsoft.com/office/drawing/2014/main" id="{28C5789B-E937-4B32-883D-F5A9DD23A3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4342082-91D5-45E2-8AC4-713D88A7F7D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46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9">
            <a:extLst>
              <a:ext uri="{FF2B5EF4-FFF2-40B4-BE49-F238E27FC236}">
                <a16:creationId xmlns:a16="http://schemas.microsoft.com/office/drawing/2014/main" id="{4D6726BB-06BA-4D11-B3C1-F7020AADCF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59AC28-6357-4FF8-A464-59BDEB300A4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3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0">
            <a:extLst>
              <a:ext uri="{FF2B5EF4-FFF2-40B4-BE49-F238E27FC236}">
                <a16:creationId xmlns:a16="http://schemas.microsoft.com/office/drawing/2014/main" id="{D3024526-7B70-4F81-A71E-785034EE7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84666D-D263-4D90-A796-76D7BFF278E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92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1">
            <a:extLst>
              <a:ext uri="{FF2B5EF4-FFF2-40B4-BE49-F238E27FC236}">
                <a16:creationId xmlns:a16="http://schemas.microsoft.com/office/drawing/2014/main" id="{963B8488-CFC4-435E-AE81-ED18866BA6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12E203-DAEA-4CB0-9F33-911A8421E8E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30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2">
            <a:extLst>
              <a:ext uri="{FF2B5EF4-FFF2-40B4-BE49-F238E27FC236}">
                <a16:creationId xmlns:a16="http://schemas.microsoft.com/office/drawing/2014/main" id="{EB5C0804-24B5-41F2-A986-88E25C3A2A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870D70-649A-4BEB-B24C-310F1E955BB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873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3">
            <a:extLst>
              <a:ext uri="{FF2B5EF4-FFF2-40B4-BE49-F238E27FC236}">
                <a16:creationId xmlns:a16="http://schemas.microsoft.com/office/drawing/2014/main" id="{693EBA1F-197A-4906-AB33-8DDE9689EB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6648C8C-ACE7-4288-A60B-958AEC28EE6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3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4">
            <a:extLst>
              <a:ext uri="{FF2B5EF4-FFF2-40B4-BE49-F238E27FC236}">
                <a16:creationId xmlns:a16="http://schemas.microsoft.com/office/drawing/2014/main" id="{B24ABEF3-4746-4087-A652-A6C72176AA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33B9B5-456D-45A8-93E0-E038A9E32E0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431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5">
            <a:extLst>
              <a:ext uri="{FF2B5EF4-FFF2-40B4-BE49-F238E27FC236}">
                <a16:creationId xmlns:a16="http://schemas.microsoft.com/office/drawing/2014/main" id="{73EF318F-EC48-4D27-A4C0-C606A3A8EC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C948FC0-C03D-416C-92FA-51764AEED7C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83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6">
            <a:extLst>
              <a:ext uri="{FF2B5EF4-FFF2-40B4-BE49-F238E27FC236}">
                <a16:creationId xmlns:a16="http://schemas.microsoft.com/office/drawing/2014/main" id="{CDDCB399-561E-4417-A686-F3D2E45964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162E6B1-8609-4FE2-8B91-426FA8D48AD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39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7">
            <a:extLst>
              <a:ext uri="{FF2B5EF4-FFF2-40B4-BE49-F238E27FC236}">
                <a16:creationId xmlns:a16="http://schemas.microsoft.com/office/drawing/2014/main" id="{0A74A176-6A46-4762-88EA-0325FD00D3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494D96-27FB-49E8-8DC5-C82F6A0DD2B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6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- </a:t>
            </a:r>
            <a:r>
              <a:rPr lang="ko-KR" altLang="en-US" dirty="0"/>
              <a:t>소개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사용을 도와주는 개발용 프로그램</a:t>
            </a:r>
          </a:p>
        </p:txBody>
      </p:sp>
      <p:pic>
        <p:nvPicPr>
          <p:cNvPr id="1028" name="Picture 4" descr="RStudio 홈페이지">
            <a:extLst>
              <a:ext uri="{FF2B5EF4-FFF2-40B4-BE49-F238E27FC236}">
                <a16:creationId xmlns:a16="http://schemas.microsoft.com/office/drawing/2014/main" id="{69A6A773-9447-465F-A71B-6B4FD2598C4D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976" y="1794507"/>
            <a:ext cx="9190617" cy="458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529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8">
            <a:extLst>
              <a:ext uri="{FF2B5EF4-FFF2-40B4-BE49-F238E27FC236}">
                <a16:creationId xmlns:a16="http://schemas.microsoft.com/office/drawing/2014/main" id="{DCF04129-26C2-4BD5-916E-C79FDC026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0A0DC0-DD1B-4281-88A7-C8722A76814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07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9">
            <a:extLst>
              <a:ext uri="{FF2B5EF4-FFF2-40B4-BE49-F238E27FC236}">
                <a16:creationId xmlns:a16="http://schemas.microsoft.com/office/drawing/2014/main" id="{EB39BA5F-2960-47B7-89A3-7F5D9F849D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E3D0776-CD92-4407-B836-87294061D78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41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0">
            <a:extLst>
              <a:ext uri="{FF2B5EF4-FFF2-40B4-BE49-F238E27FC236}">
                <a16:creationId xmlns:a16="http://schemas.microsoft.com/office/drawing/2014/main" id="{67BAE850-C483-406A-9829-C8BDA748BF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D759AC-1876-4B2C-ACB4-CFEEFC37802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802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1">
            <a:extLst>
              <a:ext uri="{FF2B5EF4-FFF2-40B4-BE49-F238E27FC236}">
                <a16:creationId xmlns:a16="http://schemas.microsoft.com/office/drawing/2014/main" id="{AA6CC848-3CD6-4E91-AA67-00EE997AB0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0859EB-62C6-4B8B-9859-18306E71A24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82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2">
            <a:extLst>
              <a:ext uri="{FF2B5EF4-FFF2-40B4-BE49-F238E27FC236}">
                <a16:creationId xmlns:a16="http://schemas.microsoft.com/office/drawing/2014/main" id="{124DFDE9-72ED-4D7F-91D5-3DFB8499C6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4D3204-1D81-47F1-83E3-8F6B0BDE347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960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3">
            <a:extLst>
              <a:ext uri="{FF2B5EF4-FFF2-40B4-BE49-F238E27FC236}">
                <a16:creationId xmlns:a16="http://schemas.microsoft.com/office/drawing/2014/main" id="{C313FC33-CA68-4863-B502-0150A56D8B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EF66BF7-3EF7-49F3-8D6B-5B1B9EF1845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38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4">
            <a:extLst>
              <a:ext uri="{FF2B5EF4-FFF2-40B4-BE49-F238E27FC236}">
                <a16:creationId xmlns:a16="http://schemas.microsoft.com/office/drawing/2014/main" id="{1E5B72CC-B5D7-469B-BEA7-03A8959E1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15305-A5D5-430A-9E10-F2AD180E548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203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5">
            <a:extLst>
              <a:ext uri="{FF2B5EF4-FFF2-40B4-BE49-F238E27FC236}">
                <a16:creationId xmlns:a16="http://schemas.microsoft.com/office/drawing/2014/main" id="{76089B61-D11D-49DE-BA59-763E1C7D77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8994F9-D091-42E6-A56E-D8266483A5F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603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6">
            <a:extLst>
              <a:ext uri="{FF2B5EF4-FFF2-40B4-BE49-F238E27FC236}">
                <a16:creationId xmlns:a16="http://schemas.microsoft.com/office/drawing/2014/main" id="{5277EB6B-AFA2-4DDC-8213-E081728ABB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2B7A25-CAB5-4E8C-A56D-9F215CCE0DC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13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7">
            <a:extLst>
              <a:ext uri="{FF2B5EF4-FFF2-40B4-BE49-F238E27FC236}">
                <a16:creationId xmlns:a16="http://schemas.microsoft.com/office/drawing/2014/main" id="{1BA90A4C-32C4-4227-8932-02064C3735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4E7188-5068-4613-8E8B-9E0C8CEECF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8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4</a:t>
            </a:r>
            <a:r>
              <a:rPr lang="ko-KR" altLang="en-US" dirty="0"/>
              <a:t>개의 창으로 구성된 </a:t>
            </a:r>
            <a:r>
              <a:rPr lang="en-US" altLang="ko-KR" dirty="0"/>
              <a:t>R </a:t>
            </a:r>
            <a:r>
              <a:rPr lang="en-US" altLang="ko-KR" dirty="0" err="1"/>
              <a:t>studi</a:t>
            </a:r>
            <a:r>
              <a:rPr lang="ko-KR" altLang="en-US" dirty="0"/>
              <a:t>는 </a:t>
            </a:r>
            <a:r>
              <a:rPr lang="en-US" altLang="ko-KR" dirty="0"/>
              <a:t>R </a:t>
            </a:r>
            <a:r>
              <a:rPr lang="ko-KR" altLang="en-US" dirty="0"/>
              <a:t>코드를 작성하고 수행하는데 필요한 기능이 모두 유기적으로 준비되어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2" name="Picture 4" descr="실행화면">
            <a:extLst>
              <a:ext uri="{FF2B5EF4-FFF2-40B4-BE49-F238E27FC236}">
                <a16:creationId xmlns:a16="http://schemas.microsoft.com/office/drawing/2014/main" id="{8981E651-6ADA-43C6-A729-638583CDD3B2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275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8">
            <a:extLst>
              <a:ext uri="{FF2B5EF4-FFF2-40B4-BE49-F238E27FC236}">
                <a16:creationId xmlns:a16="http://schemas.microsoft.com/office/drawing/2014/main" id="{B13B53F6-1167-44E1-90B8-643EF34E20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F2CA44-8924-4C1D-BB8F-93116EACA1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90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9">
            <a:extLst>
              <a:ext uri="{FF2B5EF4-FFF2-40B4-BE49-F238E27FC236}">
                <a16:creationId xmlns:a16="http://schemas.microsoft.com/office/drawing/2014/main" id="{7DD28455-CFF7-4D75-A086-DACBC19929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7097D7-A5A0-4163-868C-CF18124E2A3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09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0">
            <a:extLst>
              <a:ext uri="{FF2B5EF4-FFF2-40B4-BE49-F238E27FC236}">
                <a16:creationId xmlns:a16="http://schemas.microsoft.com/office/drawing/2014/main" id="{6CBD98F3-A908-410F-B7EE-15D1D747A5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12A0B8C-9EDA-4837-B5A5-FE6B20DD4C2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339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1">
            <a:extLst>
              <a:ext uri="{FF2B5EF4-FFF2-40B4-BE49-F238E27FC236}">
                <a16:creationId xmlns:a16="http://schemas.microsoft.com/office/drawing/2014/main" id="{A8CB0831-9C80-44FC-B365-DA31BD3429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120F94-F8A3-4CC4-AA59-11BC3C335E5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22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2">
            <a:extLst>
              <a:ext uri="{FF2B5EF4-FFF2-40B4-BE49-F238E27FC236}">
                <a16:creationId xmlns:a16="http://schemas.microsoft.com/office/drawing/2014/main" id="{FB4B4AE7-AFA8-4653-8807-BCF71A230A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2A1456-321E-411B-943B-CA6C2030527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34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3">
            <a:extLst>
              <a:ext uri="{FF2B5EF4-FFF2-40B4-BE49-F238E27FC236}">
                <a16:creationId xmlns:a16="http://schemas.microsoft.com/office/drawing/2014/main" id="{2321EBBE-7B5B-47B4-BE60-818B921633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4771D2-8F22-4766-BBD4-737725AF839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897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4">
            <a:extLst>
              <a:ext uri="{FF2B5EF4-FFF2-40B4-BE49-F238E27FC236}">
                <a16:creationId xmlns:a16="http://schemas.microsoft.com/office/drawing/2014/main" id="{38EF7552-CD1C-4C32-998E-AECBD575C0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A3BA37-2701-49C4-877B-39F09F0689B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49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5">
            <a:extLst>
              <a:ext uri="{FF2B5EF4-FFF2-40B4-BE49-F238E27FC236}">
                <a16:creationId xmlns:a16="http://schemas.microsoft.com/office/drawing/2014/main" id="{9D2E24F1-E5A7-4B3E-8180-59515DC9E5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44311A2-3B20-41EB-A55A-A9227FEDDCC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34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6">
            <a:extLst>
              <a:ext uri="{FF2B5EF4-FFF2-40B4-BE49-F238E27FC236}">
                <a16:creationId xmlns:a16="http://schemas.microsoft.com/office/drawing/2014/main" id="{D060A200-50D3-46C0-A5A4-34933DC549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E68E54-B245-4CBF-8DA5-76C1633E222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191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7">
            <a:extLst>
              <a:ext uri="{FF2B5EF4-FFF2-40B4-BE49-F238E27FC236}">
                <a16:creationId xmlns:a16="http://schemas.microsoft.com/office/drawing/2014/main" id="{D4768E95-92B7-4DDA-A170-0234735F19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055C3C-59B0-42EB-99D6-E5EE79B8F2D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8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Source : </a:t>
            </a:r>
            <a:r>
              <a:rPr lang="ko-KR" altLang="en-US" dirty="0"/>
              <a:t>메모장 처럼 코드를 작성하고 저장하고 관리하는 공간</a:t>
            </a:r>
          </a:p>
        </p:txBody>
      </p:sp>
      <p:pic>
        <p:nvPicPr>
          <p:cNvPr id="5122" name="Picture 2" descr="source창">
            <a:extLst>
              <a:ext uri="{FF2B5EF4-FFF2-40B4-BE49-F238E27FC236}">
                <a16:creationId xmlns:a16="http://schemas.microsoft.com/office/drawing/2014/main" id="{05676E5F-80AE-4062-85AB-F5C8A27CE4DA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12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8">
            <a:extLst>
              <a:ext uri="{FF2B5EF4-FFF2-40B4-BE49-F238E27FC236}">
                <a16:creationId xmlns:a16="http://schemas.microsoft.com/office/drawing/2014/main" id="{D3A9ECD6-3E0E-4B54-9CE9-1A8BAAD7B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3AF297-81F6-44D7-8FB1-0C0E1BC035B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93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9">
            <a:extLst>
              <a:ext uri="{FF2B5EF4-FFF2-40B4-BE49-F238E27FC236}">
                <a16:creationId xmlns:a16="http://schemas.microsoft.com/office/drawing/2014/main" id="{F0135ECB-D797-49FF-9BC1-C1C22ED60D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00C187-9A1F-4E10-8687-0BCA5D3B313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77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0">
            <a:extLst>
              <a:ext uri="{FF2B5EF4-FFF2-40B4-BE49-F238E27FC236}">
                <a16:creationId xmlns:a16="http://schemas.microsoft.com/office/drawing/2014/main" id="{4C1890C9-F5C4-468B-B1E9-2B964C7873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CAE207-54F3-4D9E-8B03-E6DA248644D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22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1">
            <a:extLst>
              <a:ext uri="{FF2B5EF4-FFF2-40B4-BE49-F238E27FC236}">
                <a16:creationId xmlns:a16="http://schemas.microsoft.com/office/drawing/2014/main" id="{1297FA87-9F18-466C-835D-01C4158FA2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EA10DE-1732-40C0-AA9A-F28C6978AE3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99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2">
            <a:extLst>
              <a:ext uri="{FF2B5EF4-FFF2-40B4-BE49-F238E27FC236}">
                <a16:creationId xmlns:a16="http://schemas.microsoft.com/office/drawing/2014/main" id="{C4C44C7F-2FB0-4541-889C-2A314BE41B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0F041D-CDF9-4379-804E-A0971A1A778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36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3">
            <a:extLst>
              <a:ext uri="{FF2B5EF4-FFF2-40B4-BE49-F238E27FC236}">
                <a16:creationId xmlns:a16="http://schemas.microsoft.com/office/drawing/2014/main" id="{B9C9577B-47A1-45F4-A6D6-AD5C214133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C354B4-4EAE-4479-853D-997E16E50A7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52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4">
            <a:extLst>
              <a:ext uri="{FF2B5EF4-FFF2-40B4-BE49-F238E27FC236}">
                <a16:creationId xmlns:a16="http://schemas.microsoft.com/office/drawing/2014/main" id="{F77EE7A9-01AE-457E-BAE3-63768C08D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5BC578-2033-4920-942D-3A0CBF08999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89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5">
            <a:extLst>
              <a:ext uri="{FF2B5EF4-FFF2-40B4-BE49-F238E27FC236}">
                <a16:creationId xmlns:a16="http://schemas.microsoft.com/office/drawing/2014/main" id="{55A8CC26-CBCC-4E9D-9FB0-C5C3A23411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7CE4752-5900-49B4-814E-4F29CAF41F0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129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01">
            <a:extLst>
              <a:ext uri="{FF2B5EF4-FFF2-40B4-BE49-F238E27FC236}">
                <a16:creationId xmlns:a16="http://schemas.microsoft.com/office/drawing/2014/main" id="{74C4CE53-F2D1-43BF-873F-9B2E6EB01C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3DEF224-64CA-4D8B-8170-61572714E59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1585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02">
            <a:extLst>
              <a:ext uri="{FF2B5EF4-FFF2-40B4-BE49-F238E27FC236}">
                <a16:creationId xmlns:a16="http://schemas.microsoft.com/office/drawing/2014/main" id="{093024B1-DFB1-4164-9CE9-3C7D37BC2E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F0233DC-634D-46EE-978C-ADF48730D76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352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Console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실제로 </a:t>
            </a:r>
            <a:r>
              <a:rPr lang="en-US" altLang="ko-KR" dirty="0"/>
              <a:t>R</a:t>
            </a:r>
            <a:r>
              <a:rPr lang="ko-KR" altLang="en-US" dirty="0"/>
              <a:t> 엔진이 입력을 받고 그 반응을 출력하는 공간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 descr="console창">
            <a:extLst>
              <a:ext uri="{FF2B5EF4-FFF2-40B4-BE49-F238E27FC236}">
                <a16:creationId xmlns:a16="http://schemas.microsoft.com/office/drawing/2014/main" id="{E992A84B-C9BD-4E9E-B285-0F5C6E10A31D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0592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03">
            <a:extLst>
              <a:ext uri="{FF2B5EF4-FFF2-40B4-BE49-F238E27FC236}">
                <a16:creationId xmlns:a16="http://schemas.microsoft.com/office/drawing/2014/main" id="{1A2BCFA4-E308-40F5-8F40-1AB02BB2BE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C29E6FA-9F93-4276-9DEE-D4211C4ADD0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3586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04">
            <a:extLst>
              <a:ext uri="{FF2B5EF4-FFF2-40B4-BE49-F238E27FC236}">
                <a16:creationId xmlns:a16="http://schemas.microsoft.com/office/drawing/2014/main" id="{402AAE42-2586-4BC8-B4ED-904FC5B6A1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425CF00-661D-454F-A87A-F94A70EA3BA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0040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05">
            <a:extLst>
              <a:ext uri="{FF2B5EF4-FFF2-40B4-BE49-F238E27FC236}">
                <a16:creationId xmlns:a16="http://schemas.microsoft.com/office/drawing/2014/main" id="{9C80F93B-BEBD-4B73-879F-5EA418ADD1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89BC46E-B045-4060-A100-B17AB010E7F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4294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06">
            <a:extLst>
              <a:ext uri="{FF2B5EF4-FFF2-40B4-BE49-F238E27FC236}">
                <a16:creationId xmlns:a16="http://schemas.microsoft.com/office/drawing/2014/main" id="{67149B48-88FC-48C5-81BF-448AD7D665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ECED0E1-BC7C-4D1E-AEA2-3C1463A7E39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9897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07">
            <a:extLst>
              <a:ext uri="{FF2B5EF4-FFF2-40B4-BE49-F238E27FC236}">
                <a16:creationId xmlns:a16="http://schemas.microsoft.com/office/drawing/2014/main" id="{983A9D5A-8D56-4258-9BAC-C0307DCF93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D6BA488-1272-42AA-915A-DFAD4FC44AD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6992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08">
            <a:extLst>
              <a:ext uri="{FF2B5EF4-FFF2-40B4-BE49-F238E27FC236}">
                <a16:creationId xmlns:a16="http://schemas.microsoft.com/office/drawing/2014/main" id="{9FF90A08-355B-48BB-9B3E-BF42D39A41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244AD4-BBD9-4D6E-B5C8-C7273128F24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860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09">
            <a:extLst>
              <a:ext uri="{FF2B5EF4-FFF2-40B4-BE49-F238E27FC236}">
                <a16:creationId xmlns:a16="http://schemas.microsoft.com/office/drawing/2014/main" id="{02ECE1D1-9EA2-4B41-89E5-EEF4B98B8AE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1E984EC-14A0-48B1-9573-CD8146FFC0C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7816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10">
            <a:extLst>
              <a:ext uri="{FF2B5EF4-FFF2-40B4-BE49-F238E27FC236}">
                <a16:creationId xmlns:a16="http://schemas.microsoft.com/office/drawing/2014/main" id="{4A597F21-77CB-456D-8551-C51D3049DB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5F18692-FF0F-4CED-B267-13D8A7EE0F2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1257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11">
            <a:extLst>
              <a:ext uri="{FF2B5EF4-FFF2-40B4-BE49-F238E27FC236}">
                <a16:creationId xmlns:a16="http://schemas.microsoft.com/office/drawing/2014/main" id="{14A8341D-1E76-4495-92E1-E67636B115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28E969-65ED-4342-8EE7-F6CB63446A2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0225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12">
            <a:extLst>
              <a:ext uri="{FF2B5EF4-FFF2-40B4-BE49-F238E27FC236}">
                <a16:creationId xmlns:a16="http://schemas.microsoft.com/office/drawing/2014/main" id="{FC51EE7E-8B0E-4456-9F14-7ABBEB3DFC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A57F26C-DC3B-48B7-870F-C188CFF17FE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30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Environment : </a:t>
            </a:r>
            <a:r>
              <a:rPr lang="ko-KR" altLang="en-US" dirty="0"/>
              <a:t>메모리에 저장된 객체들을 보여주는 공간</a:t>
            </a:r>
          </a:p>
        </p:txBody>
      </p:sp>
      <p:pic>
        <p:nvPicPr>
          <p:cNvPr id="3074" name="Picture 2" descr="env창">
            <a:extLst>
              <a:ext uri="{FF2B5EF4-FFF2-40B4-BE49-F238E27FC236}">
                <a16:creationId xmlns:a16="http://schemas.microsoft.com/office/drawing/2014/main" id="{7B2A1D53-4523-4A0F-B680-92122367468C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301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13">
            <a:extLst>
              <a:ext uri="{FF2B5EF4-FFF2-40B4-BE49-F238E27FC236}">
                <a16:creationId xmlns:a16="http://schemas.microsoft.com/office/drawing/2014/main" id="{66C4A9D7-11A1-4A6C-93B4-A6A40E1895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98E7561-97FF-494A-B9B9-8E9E18ECE70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5738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14">
            <a:extLst>
              <a:ext uri="{FF2B5EF4-FFF2-40B4-BE49-F238E27FC236}">
                <a16:creationId xmlns:a16="http://schemas.microsoft.com/office/drawing/2014/main" id="{1BF0962E-0482-4E51-8ED0-D0F9EFDD92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B894ECF-C3A6-4935-A85E-9394CDBE7FC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52914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15">
            <a:extLst>
              <a:ext uri="{FF2B5EF4-FFF2-40B4-BE49-F238E27FC236}">
                <a16:creationId xmlns:a16="http://schemas.microsoft.com/office/drawing/2014/main" id="{378FD591-D940-4CA9-9944-B4F45DD13C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40678AF-E2B0-43F9-9918-03B1186B0DF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0612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16">
            <a:extLst>
              <a:ext uri="{FF2B5EF4-FFF2-40B4-BE49-F238E27FC236}">
                <a16:creationId xmlns:a16="http://schemas.microsoft.com/office/drawing/2014/main" id="{80ED7D1F-4D9B-4D8D-9B4E-EA050AC260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4D6850B-D5E3-4869-8400-B18BAA6F8B1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64262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17">
            <a:extLst>
              <a:ext uri="{FF2B5EF4-FFF2-40B4-BE49-F238E27FC236}">
                <a16:creationId xmlns:a16="http://schemas.microsoft.com/office/drawing/2014/main" id="{43F6B692-2ABB-44BE-AFDE-B408845CDE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9077DA-CAD7-4CF2-98EA-4E50CFC8F9F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773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18">
            <a:extLst>
              <a:ext uri="{FF2B5EF4-FFF2-40B4-BE49-F238E27FC236}">
                <a16:creationId xmlns:a16="http://schemas.microsoft.com/office/drawing/2014/main" id="{CBF973DC-E6A3-4772-B86E-188325C472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40DC39B-EA9C-43C4-A9B7-D9C8C0A0BF2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7385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19">
            <a:extLst>
              <a:ext uri="{FF2B5EF4-FFF2-40B4-BE49-F238E27FC236}">
                <a16:creationId xmlns:a16="http://schemas.microsoft.com/office/drawing/2014/main" id="{48D504D8-E4A7-411E-B276-00A86B6535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CA1E2E0-31A8-4508-9754-BFCA9462123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61066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20">
            <a:extLst>
              <a:ext uri="{FF2B5EF4-FFF2-40B4-BE49-F238E27FC236}">
                <a16:creationId xmlns:a16="http://schemas.microsoft.com/office/drawing/2014/main" id="{493A81E3-066E-4198-92E5-1955BB2080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F3E0081-5CD1-4942-AA9F-B964E1891CC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3580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21">
            <a:extLst>
              <a:ext uri="{FF2B5EF4-FFF2-40B4-BE49-F238E27FC236}">
                <a16:creationId xmlns:a16="http://schemas.microsoft.com/office/drawing/2014/main" id="{2D2A640A-4A12-46BD-A5AD-28374CF65D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BBBE26C-3D88-4910-9675-51E9935219C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9370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2-022">
            <a:extLst>
              <a:ext uri="{FF2B5EF4-FFF2-40B4-BE49-F238E27FC236}">
                <a16:creationId xmlns:a16="http://schemas.microsoft.com/office/drawing/2014/main" id="{4E602C5C-2CB8-4FFF-A802-F2F9967CD9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08524F0-3AB6-49C8-85BF-903C3A0F5A5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934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1927</TotalTime>
  <Words>380</Words>
  <Application>Microsoft Office PowerPoint</Application>
  <PresentationFormat>와이드스크린</PresentationFormat>
  <Paragraphs>66</Paragraphs>
  <Slides>188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188</vt:i4>
      </vt:variant>
    </vt:vector>
  </HeadingPairs>
  <TitlesOfParts>
    <vt:vector size="195" baseType="lpstr">
      <vt:lpstr>나눔바른고딕</vt:lpstr>
      <vt:lpstr>맑은 고딕</vt:lpstr>
      <vt:lpstr>Arial</vt:lpstr>
      <vt:lpstr>Calibri</vt:lpstr>
      <vt:lpstr>Calibri Light</vt:lpstr>
      <vt:lpstr>Lucida Console</vt:lpstr>
      <vt:lpstr>Office 테마</vt:lpstr>
      <vt:lpstr>금융데이터 분석을 위한 R을 이용한 개발 입문</vt:lpstr>
      <vt:lpstr>INDEX</vt:lpstr>
      <vt:lpstr>강사 소개</vt:lpstr>
      <vt:lpstr>R BASIC</vt:lpstr>
      <vt:lpstr>R STUDIO - 소개</vt:lpstr>
      <vt:lpstr>R STUDIO – 구조와 기능</vt:lpstr>
      <vt:lpstr>R STUDIO – 구조와 기능</vt:lpstr>
      <vt:lpstr>R STUDIO – 구조와 기능</vt:lpstr>
      <vt:lpstr>R STUDIO – 구조와 기능</vt:lpstr>
      <vt:lpstr>R STUDIO – 구조와 기능</vt:lpstr>
      <vt:lpstr>R BASIC</vt:lpstr>
      <vt:lpstr>R BASIC</vt:lpstr>
      <vt:lpstr>알림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최원석</dc:creator>
  <cp:lastModifiedBy>mrchypark</cp:lastModifiedBy>
  <cp:revision>465</cp:revision>
  <dcterms:created xsi:type="dcterms:W3CDTF">2016-11-18T22:13:00Z</dcterms:created>
  <dcterms:modified xsi:type="dcterms:W3CDTF">2017-07-24T19:55:09Z</dcterms:modified>
</cp:coreProperties>
</file>